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46"/>
  </p:notesMasterIdLst>
  <p:sldIdLst>
    <p:sldId id="284" r:id="rId2"/>
    <p:sldId id="278" r:id="rId3"/>
    <p:sldId id="313" r:id="rId4"/>
    <p:sldId id="283" r:id="rId5"/>
    <p:sldId id="304" r:id="rId6"/>
    <p:sldId id="260" r:id="rId7"/>
    <p:sldId id="279" r:id="rId8"/>
    <p:sldId id="261" r:id="rId9"/>
    <p:sldId id="262" r:id="rId10"/>
    <p:sldId id="263" r:id="rId11"/>
    <p:sldId id="268" r:id="rId12"/>
    <p:sldId id="306" r:id="rId13"/>
    <p:sldId id="308" r:id="rId14"/>
    <p:sldId id="309" r:id="rId15"/>
    <p:sldId id="310" r:id="rId16"/>
    <p:sldId id="311" r:id="rId17"/>
    <p:sldId id="312" r:id="rId18"/>
    <p:sldId id="287" r:id="rId19"/>
    <p:sldId id="298" r:id="rId20"/>
    <p:sldId id="299" r:id="rId21"/>
    <p:sldId id="300" r:id="rId22"/>
    <p:sldId id="302" r:id="rId23"/>
    <p:sldId id="301" r:id="rId24"/>
    <p:sldId id="303" r:id="rId25"/>
    <p:sldId id="297" r:id="rId26"/>
    <p:sldId id="264" r:id="rId27"/>
    <p:sldId id="289" r:id="rId28"/>
    <p:sldId id="290" r:id="rId29"/>
    <p:sldId id="291" r:id="rId30"/>
    <p:sldId id="292" r:id="rId31"/>
    <p:sldId id="294" r:id="rId32"/>
    <p:sldId id="293" r:id="rId33"/>
    <p:sldId id="295" r:id="rId34"/>
    <p:sldId id="296" r:id="rId35"/>
    <p:sldId id="285" r:id="rId36"/>
    <p:sldId id="288" r:id="rId37"/>
    <p:sldId id="269" r:id="rId38"/>
    <p:sldId id="275" r:id="rId39"/>
    <p:sldId id="265" r:id="rId40"/>
    <p:sldId id="274" r:id="rId41"/>
    <p:sldId id="272" r:id="rId42"/>
    <p:sldId id="276" r:id="rId43"/>
    <p:sldId id="273" r:id="rId44"/>
    <p:sldId id="286" r:id="rId4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6600"/>
    <a:srgbClr val="CC0066"/>
    <a:srgbClr val="106AC4"/>
    <a:srgbClr val="0066CC"/>
    <a:srgbClr val="FF5050"/>
    <a:srgbClr val="CC3399"/>
    <a:srgbClr val="CC00FF"/>
    <a:srgbClr val="D60093"/>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4" autoAdjust="0"/>
  </p:normalViewPr>
  <p:slideViewPr>
    <p:cSldViewPr>
      <p:cViewPr varScale="1">
        <p:scale>
          <a:sx n="69" d="100"/>
          <a:sy n="69" d="100"/>
        </p:scale>
        <p:origin x="1458"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A6EBCE-D49C-4E0F-BEC6-129B398155E5}" type="datetimeFigureOut">
              <a:rPr lang="zh-CN" altLang="en-US" smtClean="0"/>
              <a:t>2017/8/16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A86ED-B0F1-4C9F-8987-B35D6747A4C1}" type="slidenum">
              <a:rPr lang="zh-CN" altLang="en-US" smtClean="0"/>
              <a:t>‹#›</a:t>
            </a:fld>
            <a:endParaRPr lang="zh-CN" altLang="en-US"/>
          </a:p>
        </p:txBody>
      </p:sp>
    </p:spTree>
    <p:extLst>
      <p:ext uri="{BB962C8B-B14F-4D97-AF65-F5344CB8AC3E}">
        <p14:creationId xmlns:p14="http://schemas.microsoft.com/office/powerpoint/2010/main" val="915145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2C4C25B-62BC-4AD3-8301-133DAB1D665D}" type="datetime1">
              <a:rPr lang="zh-CN" altLang="en-US" smtClean="0"/>
              <a:pPr/>
              <a:t>2017/8/16</a:t>
            </a:fld>
            <a:endParaRPr lang="zh-CN" altLang="en-US" sz="1200"/>
          </a:p>
        </p:txBody>
      </p:sp>
      <p:sp>
        <p:nvSpPr>
          <p:cNvPr id="5" name="灯片编号占位符 4"/>
          <p:cNvSpPr>
            <a:spLocks noGrp="1"/>
          </p:cNvSpPr>
          <p:nvPr>
            <p:ph type="sldNum" sz="quarter" idx="11"/>
          </p:nvPr>
        </p:nvSpPr>
        <p:spPr/>
        <p:txBody>
          <a:bodyPr/>
          <a:lstStyle/>
          <a:p>
            <a:fld id="{C14EF7D8-8C42-43F6-87AD-A41B81F6A71E}" type="slidenum">
              <a:rPr lang="zh-CN" altLang="en-US" smtClean="0"/>
              <a:pPr/>
              <a:t>1</a:t>
            </a:fld>
            <a:endParaRPr lang="zh-CN" altLang="en-US" sz="1200"/>
          </a:p>
        </p:txBody>
      </p:sp>
    </p:spTree>
    <p:extLst>
      <p:ext uri="{BB962C8B-B14F-4D97-AF65-F5344CB8AC3E}">
        <p14:creationId xmlns:p14="http://schemas.microsoft.com/office/powerpoint/2010/main" val="66921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19</a:t>
            </a:fld>
            <a:endParaRPr lang="zh-CN" altLang="en-US"/>
          </a:p>
        </p:txBody>
      </p:sp>
    </p:spTree>
    <p:extLst>
      <p:ext uri="{BB962C8B-B14F-4D97-AF65-F5344CB8AC3E}">
        <p14:creationId xmlns:p14="http://schemas.microsoft.com/office/powerpoint/2010/main" val="59709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20</a:t>
            </a:fld>
            <a:endParaRPr lang="zh-CN" altLang="en-US"/>
          </a:p>
        </p:txBody>
      </p:sp>
    </p:spTree>
    <p:extLst>
      <p:ext uri="{BB962C8B-B14F-4D97-AF65-F5344CB8AC3E}">
        <p14:creationId xmlns:p14="http://schemas.microsoft.com/office/powerpoint/2010/main" val="4191469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21</a:t>
            </a:fld>
            <a:endParaRPr lang="zh-CN" altLang="en-US"/>
          </a:p>
        </p:txBody>
      </p:sp>
    </p:spTree>
    <p:extLst>
      <p:ext uri="{BB962C8B-B14F-4D97-AF65-F5344CB8AC3E}">
        <p14:creationId xmlns:p14="http://schemas.microsoft.com/office/powerpoint/2010/main" val="1041519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22</a:t>
            </a:fld>
            <a:endParaRPr lang="zh-CN" altLang="en-US"/>
          </a:p>
        </p:txBody>
      </p:sp>
    </p:spTree>
    <p:extLst>
      <p:ext uri="{BB962C8B-B14F-4D97-AF65-F5344CB8AC3E}">
        <p14:creationId xmlns:p14="http://schemas.microsoft.com/office/powerpoint/2010/main" val="335139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23</a:t>
            </a:fld>
            <a:endParaRPr lang="zh-CN" altLang="en-US"/>
          </a:p>
        </p:txBody>
      </p:sp>
    </p:spTree>
    <p:extLst>
      <p:ext uri="{BB962C8B-B14F-4D97-AF65-F5344CB8AC3E}">
        <p14:creationId xmlns:p14="http://schemas.microsoft.com/office/powerpoint/2010/main" val="1791414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网站内容不多，整个网站运用</a:t>
            </a:r>
            <a:r>
              <a:rPr lang="en-US" altLang="zh-CN" dirty="0" smtClean="0"/>
              <a:t>flash</a:t>
            </a:r>
            <a:r>
              <a:rPr lang="zh-CN" altLang="en-US" dirty="0" smtClean="0"/>
              <a:t>动画的形式，将精美的茶品广告画作为背景，配合半透明的底色和文字内容介绍，使得整个网页给人一种舒适、静心的感觉，达到了内容与形式的完美统一。</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24</a:t>
            </a:fld>
            <a:endParaRPr lang="zh-CN" altLang="en-US"/>
          </a:p>
        </p:txBody>
      </p:sp>
    </p:spTree>
    <p:extLst>
      <p:ext uri="{BB962C8B-B14F-4D97-AF65-F5344CB8AC3E}">
        <p14:creationId xmlns:p14="http://schemas.microsoft.com/office/powerpoint/2010/main" val="207323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26</a:t>
            </a:fld>
            <a:endParaRPr lang="zh-CN" altLang="en-US"/>
          </a:p>
        </p:txBody>
      </p:sp>
    </p:spTree>
    <p:extLst>
      <p:ext uri="{BB962C8B-B14F-4D97-AF65-F5344CB8AC3E}">
        <p14:creationId xmlns:p14="http://schemas.microsoft.com/office/powerpoint/2010/main" val="2423857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典型以文字排版为主的网页界面。整个页面图像修饰很少，但文字分类条理清晰，并无单调的感觉。</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27</a:t>
            </a:fld>
            <a:endParaRPr lang="zh-CN" altLang="en-US"/>
          </a:p>
        </p:txBody>
      </p:sp>
    </p:spTree>
    <p:extLst>
      <p:ext uri="{BB962C8B-B14F-4D97-AF65-F5344CB8AC3E}">
        <p14:creationId xmlns:p14="http://schemas.microsoft.com/office/powerpoint/2010/main" val="1672586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28</a:t>
            </a:fld>
            <a:endParaRPr lang="zh-CN" altLang="en-US"/>
          </a:p>
        </p:txBody>
      </p:sp>
    </p:spTree>
    <p:extLst>
      <p:ext uri="{BB962C8B-B14F-4D97-AF65-F5344CB8AC3E}">
        <p14:creationId xmlns:p14="http://schemas.microsoft.com/office/powerpoint/2010/main" val="263900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典型以文字排版为主的网页界面。整个页面图像修饰很少，但文字分类条理清晰，并无单调的感觉。</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29</a:t>
            </a:fld>
            <a:endParaRPr lang="zh-CN" altLang="en-US"/>
          </a:p>
        </p:txBody>
      </p:sp>
    </p:spTree>
    <p:extLst>
      <p:ext uri="{BB962C8B-B14F-4D97-AF65-F5344CB8AC3E}">
        <p14:creationId xmlns:p14="http://schemas.microsoft.com/office/powerpoint/2010/main" val="414900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a:t>
            </a:fld>
            <a:endParaRPr lang="zh-CN" altLang="en-US"/>
          </a:p>
        </p:txBody>
      </p:sp>
    </p:spTree>
    <p:extLst>
      <p:ext uri="{BB962C8B-B14F-4D97-AF65-F5344CB8AC3E}">
        <p14:creationId xmlns:p14="http://schemas.microsoft.com/office/powerpoint/2010/main" val="214202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30</a:t>
            </a:fld>
            <a:endParaRPr lang="zh-CN" altLang="en-US"/>
          </a:p>
        </p:txBody>
      </p:sp>
    </p:spTree>
    <p:extLst>
      <p:ext uri="{BB962C8B-B14F-4D97-AF65-F5344CB8AC3E}">
        <p14:creationId xmlns:p14="http://schemas.microsoft.com/office/powerpoint/2010/main" val="314940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31</a:t>
            </a:fld>
            <a:endParaRPr lang="zh-CN" altLang="en-US"/>
          </a:p>
        </p:txBody>
      </p:sp>
    </p:spTree>
    <p:extLst>
      <p:ext uri="{BB962C8B-B14F-4D97-AF65-F5344CB8AC3E}">
        <p14:creationId xmlns:p14="http://schemas.microsoft.com/office/powerpoint/2010/main" val="2592603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32</a:t>
            </a:fld>
            <a:endParaRPr lang="zh-CN" altLang="en-US"/>
          </a:p>
        </p:txBody>
      </p:sp>
    </p:spTree>
    <p:extLst>
      <p:ext uri="{BB962C8B-B14F-4D97-AF65-F5344CB8AC3E}">
        <p14:creationId xmlns:p14="http://schemas.microsoft.com/office/powerpoint/2010/main" val="2509966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典型以文字排版为主的网页界面。整个页面图像修饰很少，但文字分类条理清晰，并无单调的感觉。</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33</a:t>
            </a:fld>
            <a:endParaRPr lang="zh-CN" altLang="en-US"/>
          </a:p>
        </p:txBody>
      </p:sp>
    </p:spTree>
    <p:extLst>
      <p:ext uri="{BB962C8B-B14F-4D97-AF65-F5344CB8AC3E}">
        <p14:creationId xmlns:p14="http://schemas.microsoft.com/office/powerpoint/2010/main" val="388137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典型以文字排版为主的网页界面。整个页面图像修饰很少，但文字分类条理清晰，并无单调的感觉。</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34</a:t>
            </a:fld>
            <a:endParaRPr lang="zh-CN" altLang="en-US"/>
          </a:p>
        </p:txBody>
      </p:sp>
    </p:spTree>
    <p:extLst>
      <p:ext uri="{BB962C8B-B14F-4D97-AF65-F5344CB8AC3E}">
        <p14:creationId xmlns:p14="http://schemas.microsoft.com/office/powerpoint/2010/main" val="3059033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微软雅黑" panose="020B0503020204020204" pitchFamily="34" charset="-122"/>
                <a:ea typeface="微软雅黑" panose="020B0503020204020204" pitchFamily="34" charset="-122"/>
              </a:rPr>
              <a:t>比如有的用户可能会在视觉方面有欠缺（如色盲），对很多的颜色分辨不清；有的用户的听觉也会有障碍，对于软件的语音提示反映迟钝；而且相当一部分用户的计算机使用经验很初级，对于复杂一点的操作会感觉到很费力。另外，用户使用的计算机机器配置也是千差万别，包括显卡、声卡、内存、网速、</a:t>
            </a:r>
            <a:r>
              <a:rPr lang="zh-CN" altLang="en-US" sz="1200" dirty="0" smtClean="0">
                <a:latin typeface="微软雅黑" panose="020B0503020204020204" pitchFamily="34" charset="-122"/>
                <a:ea typeface="微软雅黑" panose="020B0503020204020204" pitchFamily="34" charset="-122"/>
              </a:rPr>
              <a:t>操作系统以及浏览器等</a:t>
            </a:r>
            <a:r>
              <a:rPr lang="zh-CN" altLang="en-US" dirty="0" smtClean="0">
                <a:latin typeface="微软雅黑" panose="020B0503020204020204" pitchFamily="34" charset="-122"/>
                <a:ea typeface="微软雅黑" panose="020B0503020204020204" pitchFamily="34" charset="-122"/>
              </a:rPr>
              <a:t>都会有不同。设计者如果忽视了这些差别，设计出的网页在不同的机器上显示就会造成混乱。</a:t>
            </a:r>
          </a:p>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36</a:t>
            </a:fld>
            <a:endParaRPr lang="zh-CN" altLang="en-US"/>
          </a:p>
        </p:txBody>
      </p:sp>
    </p:spTree>
    <p:extLst>
      <p:ext uri="{BB962C8B-B14F-4D97-AF65-F5344CB8AC3E}">
        <p14:creationId xmlns:p14="http://schemas.microsoft.com/office/powerpoint/2010/main" val="1584510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毕竟，网站建设出来是用于普通网民来查阅信息和使用网络服务。没有必要在网站上设置过多的操作，堆集上很多复杂和花哨的图片。</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37</a:t>
            </a:fld>
            <a:endParaRPr lang="zh-CN" altLang="en-US"/>
          </a:p>
        </p:txBody>
      </p:sp>
    </p:spTree>
    <p:extLst>
      <p:ext uri="{BB962C8B-B14F-4D97-AF65-F5344CB8AC3E}">
        <p14:creationId xmlns:p14="http://schemas.microsoft.com/office/powerpoint/2010/main" val="1959905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关于网站排版布局方面，很多网站设计者重视不够，网站排版设计的过于死板，甚至照抄他人。</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39</a:t>
            </a:fld>
            <a:endParaRPr lang="zh-CN" altLang="en-US"/>
          </a:p>
        </p:txBody>
      </p:sp>
    </p:spTree>
    <p:extLst>
      <p:ext uri="{BB962C8B-B14F-4D97-AF65-F5344CB8AC3E}">
        <p14:creationId xmlns:p14="http://schemas.microsoft.com/office/powerpoint/2010/main" val="3502773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例如微软公司的网站的栏目设置：</a:t>
            </a:r>
            <a:r>
              <a:rPr lang="en-US" altLang="zh-CN" dirty="0" smtClean="0"/>
              <a:t>Highlights </a:t>
            </a:r>
            <a:r>
              <a:rPr lang="zh-CN" altLang="en-US" dirty="0" smtClean="0"/>
              <a:t>、</a:t>
            </a:r>
            <a:r>
              <a:rPr lang="en-US" altLang="zh-CN" dirty="0" smtClean="0"/>
              <a:t>Latest releases </a:t>
            </a:r>
            <a:r>
              <a:rPr lang="zh-CN" altLang="en-US" dirty="0" smtClean="0"/>
              <a:t>、</a:t>
            </a:r>
            <a:r>
              <a:rPr lang="en-US" altLang="zh-CN" dirty="0" smtClean="0"/>
              <a:t>Using your computer </a:t>
            </a:r>
            <a:r>
              <a:rPr lang="zh-CN" altLang="en-US" dirty="0" smtClean="0"/>
              <a:t>、</a:t>
            </a:r>
            <a:r>
              <a:rPr lang="en-US" altLang="zh-CN" dirty="0" smtClean="0"/>
              <a:t>For Business </a:t>
            </a:r>
            <a:r>
              <a:rPr lang="zh-CN" altLang="en-US" dirty="0" smtClean="0"/>
              <a:t>、</a:t>
            </a:r>
            <a:r>
              <a:rPr lang="en-US" altLang="zh-CN" dirty="0" smtClean="0"/>
              <a:t>For IT Professionals </a:t>
            </a:r>
            <a:r>
              <a:rPr lang="zh-CN" altLang="en-US" dirty="0" smtClean="0"/>
              <a:t>、</a:t>
            </a:r>
            <a:r>
              <a:rPr lang="en-US" altLang="zh-CN" dirty="0" smtClean="0"/>
              <a:t>For Developers</a:t>
            </a:r>
            <a:r>
              <a:rPr lang="zh-CN" altLang="en-US" dirty="0" smtClean="0"/>
              <a:t>共六项。</a:t>
            </a:r>
            <a:r>
              <a:rPr lang="en-US" altLang="zh-CN" dirty="0" smtClean="0"/>
              <a:t>Apple</a:t>
            </a:r>
            <a:r>
              <a:rPr lang="zh-CN" altLang="en-US" dirty="0" smtClean="0"/>
              <a:t>的栏目设置也是六项。然而很多国内的网站在栏目的设置远远超出这个区间。</a:t>
            </a:r>
          </a:p>
        </p:txBody>
      </p:sp>
      <p:sp>
        <p:nvSpPr>
          <p:cNvPr id="4" name="灯片编号占位符 3"/>
          <p:cNvSpPr>
            <a:spLocks noGrp="1"/>
          </p:cNvSpPr>
          <p:nvPr>
            <p:ph type="sldNum" sz="quarter" idx="10"/>
          </p:nvPr>
        </p:nvSpPr>
        <p:spPr/>
        <p:txBody>
          <a:bodyPr/>
          <a:lstStyle/>
          <a:p>
            <a:fld id="{8ADA86ED-B0F1-4C9F-8987-B35D6747A4C1}" type="slidenum">
              <a:rPr lang="zh-CN" altLang="en-US" smtClean="0"/>
              <a:t>40</a:t>
            </a:fld>
            <a:endParaRPr lang="zh-CN" altLang="en-US"/>
          </a:p>
        </p:txBody>
      </p:sp>
    </p:spTree>
    <p:extLst>
      <p:ext uri="{BB962C8B-B14F-4D97-AF65-F5344CB8AC3E}">
        <p14:creationId xmlns:p14="http://schemas.microsoft.com/office/powerpoint/2010/main" val="2247949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上面提到，对于信息的分类，不能超过</a:t>
            </a:r>
            <a:r>
              <a:rPr lang="en-US" altLang="zh-CN" sz="1200" dirty="0" smtClean="0">
                <a:latin typeface="微软雅黑" panose="020B0503020204020204" pitchFamily="34" charset="-122"/>
                <a:ea typeface="微软雅黑" panose="020B0503020204020204" pitchFamily="34" charset="-122"/>
              </a:rPr>
              <a:t>9</a:t>
            </a:r>
            <a:r>
              <a:rPr lang="zh-CN" altLang="en-US" sz="1200" dirty="0" smtClean="0">
                <a:latin typeface="微软雅黑" panose="020B0503020204020204" pitchFamily="34" charset="-122"/>
                <a:ea typeface="微软雅黑" panose="020B0503020204020204" pitchFamily="34" charset="-122"/>
              </a:rPr>
              <a:t>个栏目。</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41</a:t>
            </a:fld>
            <a:endParaRPr lang="zh-CN" altLang="en-US"/>
          </a:p>
        </p:txBody>
      </p:sp>
    </p:spTree>
    <p:extLst>
      <p:ext uri="{BB962C8B-B14F-4D97-AF65-F5344CB8AC3E}">
        <p14:creationId xmlns:p14="http://schemas.microsoft.com/office/powerpoint/2010/main" val="33388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a:t>
            </a:r>
            <a:r>
              <a:rPr lang="zh-CN" altLang="en-US" dirty="0" smtClean="0"/>
              <a:t>界面实际上是体现在我们生活中的每一个环节的，例如我们常用的手机，按键和屏幕就是这个界面，开车时候方向盘和仪表盘就是这个界面 ，看电视的时候遥控器和屏幕就是这个界面，用电脑的时候键盘和显示器就是这个界面。</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4</a:t>
            </a:fld>
            <a:endParaRPr lang="zh-CN" altLang="en-US"/>
          </a:p>
        </p:txBody>
      </p:sp>
    </p:spTree>
    <p:extLst>
      <p:ext uri="{BB962C8B-B14F-4D97-AF65-F5344CB8AC3E}">
        <p14:creationId xmlns:p14="http://schemas.microsoft.com/office/powerpoint/2010/main" val="57655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生理上的、心里上的</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5</a:t>
            </a:fld>
            <a:endParaRPr lang="zh-CN" altLang="en-US"/>
          </a:p>
        </p:txBody>
      </p:sp>
    </p:spTree>
    <p:extLst>
      <p:ext uri="{BB962C8B-B14F-4D97-AF65-F5344CB8AC3E}">
        <p14:creationId xmlns:p14="http://schemas.microsoft.com/office/powerpoint/2010/main" val="53275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近几年，有一个新兴的词在设计领域诞生，这个词就是“</a:t>
            </a:r>
            <a:r>
              <a:rPr lang="en-US" altLang="zh-CN" sz="1200" dirty="0" smtClean="0">
                <a:latin typeface="微软雅黑" panose="020B0503020204020204" pitchFamily="34" charset="-122"/>
                <a:ea typeface="微软雅黑" panose="020B0503020204020204" pitchFamily="34" charset="-122"/>
              </a:rPr>
              <a:t>UI”</a:t>
            </a:r>
            <a:r>
              <a:rPr lang="zh-CN" altLang="en-US" sz="1200" dirty="0" smtClean="0">
                <a:latin typeface="微软雅黑" panose="020B0503020204020204" pitchFamily="34" charset="-122"/>
                <a:ea typeface="微软雅黑" panose="020B0503020204020204" pitchFamily="34" charset="-122"/>
              </a:rPr>
              <a:t>。 </a:t>
            </a:r>
            <a:endParaRPr lang="en-US" altLang="zh-CN"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6</a:t>
            </a:fld>
            <a:endParaRPr lang="zh-CN" altLang="en-US"/>
          </a:p>
        </p:txBody>
      </p:sp>
    </p:spTree>
    <p:extLst>
      <p:ext uri="{BB962C8B-B14F-4D97-AF65-F5344CB8AC3E}">
        <p14:creationId xmlns:p14="http://schemas.microsoft.com/office/powerpoint/2010/main" val="295649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使用这样的软件后，不是使人聪明与进步而是让人感到愚弄与羞辱。</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9</a:t>
            </a:fld>
            <a:endParaRPr lang="zh-CN" altLang="en-US"/>
          </a:p>
        </p:txBody>
      </p:sp>
    </p:spTree>
    <p:extLst>
      <p:ext uri="{BB962C8B-B14F-4D97-AF65-F5344CB8AC3E}">
        <p14:creationId xmlns:p14="http://schemas.microsoft.com/office/powerpoint/2010/main" val="3153745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一直以来界面设计工作没有被重视起来。做界面设计的人也被称为“美工”。</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solidFill>
                  <a:srgbClr val="FF0000"/>
                </a:solidFill>
                <a:latin typeface="微软雅黑" panose="020B0503020204020204" pitchFamily="34" charset="-122"/>
                <a:ea typeface="微软雅黑" panose="020B0503020204020204" pitchFamily="34" charset="-122"/>
              </a:rPr>
              <a:t>检验一个界面的标准</a:t>
            </a:r>
            <a:r>
              <a:rPr lang="zh-CN" altLang="en-US" sz="1200" dirty="0" smtClean="0">
                <a:latin typeface="微软雅黑" panose="020B0503020204020204" pitchFamily="34" charset="-122"/>
                <a:ea typeface="微软雅黑" panose="020B0503020204020204" pitchFamily="34" charset="-122"/>
              </a:rPr>
              <a:t>既不是某个项目开发组领导的意见也不是项目成员投票的结果，</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10</a:t>
            </a:fld>
            <a:endParaRPr lang="zh-CN" altLang="en-US"/>
          </a:p>
        </p:txBody>
      </p:sp>
    </p:spTree>
    <p:extLst>
      <p:ext uri="{BB962C8B-B14F-4D97-AF65-F5344CB8AC3E}">
        <p14:creationId xmlns:p14="http://schemas.microsoft.com/office/powerpoint/2010/main" val="1253834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我们经常上网，会看到很多网站设计很朴素，看起来给人一种很舒服的感觉；</a:t>
            </a:r>
            <a:r>
              <a:rPr lang="en-US" altLang="zh-CN" sz="1200" dirty="0" smtClean="0">
                <a:latin typeface="微软雅黑" panose="020B0503020204020204" pitchFamily="34" charset="-122"/>
                <a:ea typeface="微软雅黑" panose="020B0503020204020204" pitchFamily="34" charset="-122"/>
              </a:rPr>
              <a:t>Apple</a:t>
            </a:r>
            <a:r>
              <a:rPr lang="zh-CN" altLang="en-US" sz="1200" dirty="0" smtClean="0">
                <a:latin typeface="微软雅黑" panose="020B0503020204020204" pitchFamily="34" charset="-122"/>
                <a:ea typeface="微软雅黑" panose="020B0503020204020204" pitchFamily="34" charset="-122"/>
              </a:rPr>
              <a:t>网站很有现代感，能给人带来意外的惊喜和视觉的冲击；而相当多的网站页面上充斥着怪异的字体，花哨的色彩和图片，给人网站制作粗劣的感觉。</a:t>
            </a:r>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11</a:t>
            </a:fld>
            <a:endParaRPr lang="zh-CN" altLang="en-US"/>
          </a:p>
        </p:txBody>
      </p:sp>
    </p:spTree>
    <p:extLst>
      <p:ext uri="{BB962C8B-B14F-4D97-AF65-F5344CB8AC3E}">
        <p14:creationId xmlns:p14="http://schemas.microsoft.com/office/powerpoint/2010/main" val="426497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ADA86ED-B0F1-4C9F-8987-B35D6747A4C1}" type="slidenum">
              <a:rPr lang="zh-CN" altLang="en-US" smtClean="0"/>
              <a:t>12</a:t>
            </a:fld>
            <a:endParaRPr lang="zh-CN" altLang="en-US"/>
          </a:p>
        </p:txBody>
      </p:sp>
    </p:spTree>
    <p:extLst>
      <p:ext uri="{BB962C8B-B14F-4D97-AF65-F5344CB8AC3E}">
        <p14:creationId xmlns:p14="http://schemas.microsoft.com/office/powerpoint/2010/main" val="182723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椭圆 19"/>
          <p:cNvSpPr>
            <a:spLocks noChangeArrowheads="1"/>
          </p:cNvSpPr>
          <p:nvPr/>
        </p:nvSpPr>
        <p:spPr bwMode="auto">
          <a:xfrm>
            <a:off x="3853853" y="757977"/>
            <a:ext cx="416982" cy="416983"/>
          </a:xfrm>
          <a:prstGeom prst="ellipse">
            <a:avLst/>
          </a:prstGeom>
          <a:solidFill>
            <a:srgbClr val="80CAD7"/>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椭圆 20"/>
          <p:cNvSpPr>
            <a:spLocks noChangeArrowheads="1"/>
          </p:cNvSpPr>
          <p:nvPr/>
        </p:nvSpPr>
        <p:spPr bwMode="auto">
          <a:xfrm>
            <a:off x="3847293" y="2409761"/>
            <a:ext cx="416982" cy="419100"/>
          </a:xfrm>
          <a:prstGeom prst="ellipse">
            <a:avLst/>
          </a:prstGeom>
          <a:solidFill>
            <a:srgbClr val="BF638A"/>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5" name="组合 1"/>
          <p:cNvGrpSpPr>
            <a:grpSpLocks/>
          </p:cNvGrpSpPr>
          <p:nvPr/>
        </p:nvGrpSpPr>
        <p:grpSpPr bwMode="auto">
          <a:xfrm rot="16200000">
            <a:off x="-2678189" y="-364174"/>
            <a:ext cx="5356378" cy="7286839"/>
            <a:chOff x="0" y="0"/>
            <a:chExt cx="1900597" cy="2502024"/>
          </a:xfrm>
        </p:grpSpPr>
        <p:sp>
          <p:nvSpPr>
            <p:cNvPr id="16" name="椭圆 5"/>
            <p:cNvSpPr>
              <a:spLocks noChangeArrowheads="1"/>
            </p:cNvSpPr>
            <p:nvPr/>
          </p:nvSpPr>
          <p:spPr bwMode="auto">
            <a:xfrm rot="735593">
              <a:off x="343051" y="452840"/>
              <a:ext cx="848430" cy="204918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7" name="椭圆 5"/>
            <p:cNvSpPr>
              <a:spLocks noChangeArrowheads="1"/>
            </p:cNvSpPr>
            <p:nvPr/>
          </p:nvSpPr>
          <p:spPr bwMode="auto">
            <a:xfrm rot="12652035">
              <a:off x="0" y="0"/>
              <a:ext cx="771893"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8" name="椭圆 5"/>
            <p:cNvSpPr>
              <a:spLocks noChangeArrowheads="1"/>
            </p:cNvSpPr>
            <p:nvPr/>
          </p:nvSpPr>
          <p:spPr bwMode="auto">
            <a:xfrm rot="20991934">
              <a:off x="764731" y="482843"/>
              <a:ext cx="866885"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sp>
          <p:nvSpPr>
            <p:cNvPr id="19" name="椭圆 5"/>
            <p:cNvSpPr>
              <a:spLocks noChangeArrowheads="1"/>
            </p:cNvSpPr>
            <p:nvPr/>
          </p:nvSpPr>
          <p:spPr bwMode="auto">
            <a:xfrm rot="19847620">
              <a:off x="1096598" y="11122"/>
              <a:ext cx="803999"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SimSun" panose="02010600030101010101" pitchFamily="2" charset="-122"/>
                <a:sym typeface="SimSun" panose="02010600030101010101" pitchFamily="2" charset="-122"/>
              </a:endParaRPr>
            </a:p>
          </p:txBody>
        </p:sp>
      </p:grpSp>
      <p:sp>
        <p:nvSpPr>
          <p:cNvPr id="9" name="椭圆 20"/>
          <p:cNvSpPr>
            <a:spLocks noChangeArrowheads="1"/>
          </p:cNvSpPr>
          <p:nvPr/>
        </p:nvSpPr>
        <p:spPr bwMode="auto">
          <a:xfrm>
            <a:off x="3847293" y="4063663"/>
            <a:ext cx="416982" cy="419100"/>
          </a:xfrm>
          <a:prstGeom prst="ellipse">
            <a:avLst/>
          </a:prstGeom>
          <a:solidFill>
            <a:srgbClr val="E3AD71"/>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 name="椭圆 20"/>
          <p:cNvSpPr>
            <a:spLocks noChangeArrowheads="1"/>
          </p:cNvSpPr>
          <p:nvPr/>
        </p:nvSpPr>
        <p:spPr bwMode="auto">
          <a:xfrm>
            <a:off x="3853853" y="5717564"/>
            <a:ext cx="416982" cy="419100"/>
          </a:xfrm>
          <a:prstGeom prst="ellipse">
            <a:avLst/>
          </a:prstGeom>
          <a:solidFill>
            <a:srgbClr val="88ABBD"/>
          </a:solidFill>
          <a:ln>
            <a:no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1821695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21" name="文本框 20"/>
          <p:cNvSpPr txBox="1"/>
          <p:nvPr/>
        </p:nvSpPr>
        <p:spPr>
          <a:xfrm>
            <a:off x="0" y="3712"/>
            <a:ext cx="12192000" cy="936000"/>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9364665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1" y="275167"/>
            <a:ext cx="10972800" cy="1143000"/>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2"/>
            <a:ext cx="2844800" cy="366182"/>
          </a:xfrm>
          <a:prstGeom prst="rect">
            <a:avLst/>
          </a:prstGeom>
        </p:spPr>
        <p:txBody>
          <a:bodyPr/>
          <a:lstStyle>
            <a:lvl1pPr>
              <a:defRPr/>
            </a:lvl1pPr>
          </a:lstStyle>
          <a:p>
            <a:fld id="{C764DE79-268F-4C1A-8933-263129D2AF90}" type="datetimeFigureOut">
              <a:rPr lang="en-US" smtClean="0"/>
              <a:t>8/16/2017</a:t>
            </a:fld>
            <a:endParaRPr lang="en-US" dirty="0"/>
          </a:p>
        </p:txBody>
      </p:sp>
      <p:sp>
        <p:nvSpPr>
          <p:cNvPr id="4" name="页脚占位符 3"/>
          <p:cNvSpPr>
            <a:spLocks noGrp="1"/>
          </p:cNvSpPr>
          <p:nvPr>
            <p:ph type="ftr" sz="quarter" idx="11"/>
          </p:nvPr>
        </p:nvSpPr>
        <p:spPr>
          <a:xfrm>
            <a:off x="4165600" y="6356352"/>
            <a:ext cx="3860800" cy="366182"/>
          </a:xfrm>
          <a:prstGeom prst="rect">
            <a:avLst/>
          </a:prstGeom>
        </p:spPr>
        <p:txBody>
          <a:bodyPr/>
          <a:lstStyle>
            <a:lvl1pPr>
              <a:defRPr/>
            </a:lvl1pPr>
          </a:lstStyle>
          <a:p>
            <a:endParaRPr lang="en-US" dirty="0"/>
          </a:p>
        </p:txBody>
      </p:sp>
      <p:sp>
        <p:nvSpPr>
          <p:cNvPr id="5" name="灯片编号占位符 4"/>
          <p:cNvSpPr>
            <a:spLocks noGrp="1"/>
          </p:cNvSpPr>
          <p:nvPr>
            <p:ph type="sldNum" sz="quarter" idx="12"/>
          </p:nvPr>
        </p:nvSpPr>
        <p:spPr>
          <a:xfrm>
            <a:off x="8737600" y="6356352"/>
            <a:ext cx="2844800" cy="366182"/>
          </a:xfrm>
          <a:prstGeom prst="rect">
            <a:avLst/>
          </a:prstGeom>
        </p:spPr>
        <p:txBody>
          <a:bodyPr/>
          <a:lstStyle>
            <a:lvl1pPr>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68904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仅标题">
    <p:spTree>
      <p:nvGrpSpPr>
        <p:cNvPr id="1" name=""/>
        <p:cNvGrpSpPr/>
        <p:nvPr/>
      </p:nvGrpSpPr>
      <p:grpSpPr>
        <a:xfrm>
          <a:off x="0" y="0"/>
          <a:ext cx="0" cy="0"/>
          <a:chOff x="0" y="0"/>
          <a:chExt cx="0" cy="0"/>
        </a:xfrm>
      </p:grpSpPr>
      <p:sp>
        <p:nvSpPr>
          <p:cNvPr id="21" name="文本框 20"/>
          <p:cNvSpPr txBox="1"/>
          <p:nvPr/>
        </p:nvSpPr>
        <p:spPr>
          <a:xfrm>
            <a:off x="0" y="-11286"/>
            <a:ext cx="12192000" cy="369332"/>
          </a:xfrm>
          <a:prstGeom prst="rect">
            <a:avLst/>
          </a:prstGeom>
          <a:solidFill>
            <a:srgbClr val="CC0066"/>
          </a:solidFill>
        </p:spPr>
        <p:txBody>
          <a:bodyPr wrap="square" rtlCol="0">
            <a:spAutoFit/>
          </a:bodyPr>
          <a:lstStyle/>
          <a:p>
            <a:endParaRPr lang="zh-CN" altLang="en-US" dirty="0"/>
          </a:p>
        </p:txBody>
      </p:sp>
      <p:grpSp>
        <p:nvGrpSpPr>
          <p:cNvPr id="24" name="组合 14"/>
          <p:cNvGrpSpPr>
            <a:grpSpLocks/>
          </p:cNvGrpSpPr>
          <p:nvPr/>
        </p:nvGrpSpPr>
        <p:grpSpPr bwMode="auto">
          <a:xfrm flipV="1">
            <a:off x="335520" y="-3384"/>
            <a:ext cx="1248104" cy="936176"/>
            <a:chOff x="0" y="0"/>
            <a:chExt cx="1630597" cy="2119745"/>
          </a:xfrm>
        </p:grpSpPr>
        <p:sp>
          <p:nvSpPr>
            <p:cNvPr id="25" name="椭圆 5"/>
            <p:cNvSpPr>
              <a:spLocks noChangeArrowheads="1"/>
            </p:cNvSpPr>
            <p:nvPr/>
          </p:nvSpPr>
          <p:spPr bwMode="auto">
            <a:xfrm rot="12652035">
              <a:off x="0" y="0"/>
              <a:ext cx="651879" cy="20969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椭圆 5"/>
            <p:cNvSpPr>
              <a:spLocks noChangeArrowheads="1"/>
            </p:cNvSpPr>
            <p:nvPr/>
          </p:nvSpPr>
          <p:spPr bwMode="auto">
            <a:xfrm rot="735593">
              <a:off x="303593" y="102717"/>
              <a:ext cx="700839" cy="19668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椭圆 5"/>
            <p:cNvSpPr>
              <a:spLocks noChangeArrowheads="1"/>
            </p:cNvSpPr>
            <p:nvPr/>
          </p:nvSpPr>
          <p:spPr bwMode="auto">
            <a:xfrm rot="20991934">
              <a:off x="647630" y="101041"/>
              <a:ext cx="680843" cy="201870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椭圆 5"/>
            <p:cNvSpPr>
              <a:spLocks noChangeArrowheads="1"/>
            </p:cNvSpPr>
            <p:nvPr/>
          </p:nvSpPr>
          <p:spPr bwMode="auto">
            <a:xfrm rot="19847620">
              <a:off x="995842" y="21627"/>
              <a:ext cx="634755" cy="200459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3706163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24391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C764DE79-268F-4C1A-8933-263129D2AF90}" type="datetimeFigureOut">
              <a:rPr lang="en-US" smtClean="0"/>
              <a:t>8/16/2017</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62963841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0" r:id="rId5"/>
  </p:sldLayoutIdLst>
  <p:timing>
    <p:tnLst>
      <p:par>
        <p:cTn id="1" dur="indefinite" restart="never" nodeType="tmRoot"/>
      </p:par>
    </p:tnLst>
  </p:timing>
  <p:txStyles>
    <p:titleStyle>
      <a:lvl1pPr algn="l" defTabSz="913938"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38" rtl="0" eaLnBrk="1" latinLnBrk="0" hangingPunct="1">
        <a:defRPr sz="1799" kern="1200">
          <a:solidFill>
            <a:schemeClr val="tx1"/>
          </a:solidFill>
          <a:latin typeface="+mn-lt"/>
          <a:ea typeface="+mn-ea"/>
          <a:cs typeface="+mn-cs"/>
        </a:defRPr>
      </a:lvl1pPr>
      <a:lvl2pPr marL="456969" algn="l" defTabSz="913938" rtl="0" eaLnBrk="1" latinLnBrk="0" hangingPunct="1">
        <a:defRPr sz="1799" kern="1200">
          <a:solidFill>
            <a:schemeClr val="tx1"/>
          </a:solidFill>
          <a:latin typeface="+mn-lt"/>
          <a:ea typeface="+mn-ea"/>
          <a:cs typeface="+mn-cs"/>
        </a:defRPr>
      </a:lvl2pPr>
      <a:lvl3pPr marL="913938" algn="l" defTabSz="913938" rtl="0" eaLnBrk="1" latinLnBrk="0" hangingPunct="1">
        <a:defRPr sz="1799" kern="1200">
          <a:solidFill>
            <a:schemeClr val="tx1"/>
          </a:solidFill>
          <a:latin typeface="+mn-lt"/>
          <a:ea typeface="+mn-ea"/>
          <a:cs typeface="+mn-cs"/>
        </a:defRPr>
      </a:lvl3pPr>
      <a:lvl4pPr marL="1370907" algn="l" defTabSz="913938" rtl="0" eaLnBrk="1" latinLnBrk="0" hangingPunct="1">
        <a:defRPr sz="1799" kern="1200">
          <a:solidFill>
            <a:schemeClr val="tx1"/>
          </a:solidFill>
          <a:latin typeface="+mn-lt"/>
          <a:ea typeface="+mn-ea"/>
          <a:cs typeface="+mn-cs"/>
        </a:defRPr>
      </a:lvl4pPr>
      <a:lvl5pPr marL="1827876" algn="l" defTabSz="913938" rtl="0" eaLnBrk="1" latinLnBrk="0" hangingPunct="1">
        <a:defRPr sz="1799" kern="1200">
          <a:solidFill>
            <a:schemeClr val="tx1"/>
          </a:solidFill>
          <a:latin typeface="+mn-lt"/>
          <a:ea typeface="+mn-ea"/>
          <a:cs typeface="+mn-cs"/>
        </a:defRPr>
      </a:lvl5pPr>
      <a:lvl6pPr marL="2284846" algn="l" defTabSz="913938" rtl="0" eaLnBrk="1" latinLnBrk="0" hangingPunct="1">
        <a:defRPr sz="1799" kern="1200">
          <a:solidFill>
            <a:schemeClr val="tx1"/>
          </a:solidFill>
          <a:latin typeface="+mn-lt"/>
          <a:ea typeface="+mn-ea"/>
          <a:cs typeface="+mn-cs"/>
        </a:defRPr>
      </a:lvl6pPr>
      <a:lvl7pPr marL="2741815" algn="l" defTabSz="913938" rtl="0" eaLnBrk="1" latinLnBrk="0" hangingPunct="1">
        <a:defRPr sz="1799" kern="1200">
          <a:solidFill>
            <a:schemeClr val="tx1"/>
          </a:solidFill>
          <a:latin typeface="+mn-lt"/>
          <a:ea typeface="+mn-ea"/>
          <a:cs typeface="+mn-cs"/>
        </a:defRPr>
      </a:lvl7pPr>
      <a:lvl8pPr marL="3198784" algn="l" defTabSz="913938" rtl="0" eaLnBrk="1" latinLnBrk="0" hangingPunct="1">
        <a:defRPr sz="1799" kern="1200">
          <a:solidFill>
            <a:schemeClr val="tx1"/>
          </a:solidFill>
          <a:latin typeface="+mn-lt"/>
          <a:ea typeface="+mn-ea"/>
          <a:cs typeface="+mn-cs"/>
        </a:defRPr>
      </a:lvl8pPr>
      <a:lvl9pPr marL="3655753" algn="l" defTabSz="91393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组合 25"/>
          <p:cNvGrpSpPr>
            <a:grpSpLocks/>
          </p:cNvGrpSpPr>
          <p:nvPr/>
        </p:nvGrpSpPr>
        <p:grpSpPr bwMode="auto">
          <a:xfrm>
            <a:off x="-902251" y="-1594642"/>
            <a:ext cx="13682983" cy="9496751"/>
            <a:chOff x="0" y="102405"/>
            <a:chExt cx="12669374" cy="9177554"/>
          </a:xfrm>
        </p:grpSpPr>
        <p:sp>
          <p:nvSpPr>
            <p:cNvPr id="3075"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6" name="椭圆 5"/>
            <p:cNvSpPr>
              <a:spLocks noChangeArrowheads="1"/>
            </p:cNvSpPr>
            <p:nvPr/>
          </p:nvSpPr>
          <p:spPr bwMode="auto">
            <a:xfrm rot="17654843">
              <a:off x="8453454" y="2856887"/>
              <a:ext cx="1888507" cy="654333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7"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8" name="椭圆 5"/>
            <p:cNvSpPr>
              <a:spLocks noChangeArrowheads="1"/>
            </p:cNvSpPr>
            <p:nvPr/>
          </p:nvSpPr>
          <p:spPr bwMode="auto">
            <a:xfrm rot="16200000">
              <a:off x="8541716" y="1631608"/>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9"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0" name="椭圆 5"/>
            <p:cNvSpPr>
              <a:spLocks noChangeArrowheads="1"/>
            </p:cNvSpPr>
            <p:nvPr/>
          </p:nvSpPr>
          <p:spPr bwMode="auto">
            <a:xfrm rot="4179482">
              <a:off x="8312909" y="451717"/>
              <a:ext cx="1957790" cy="612847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1" name="椭圆 5"/>
            <p:cNvSpPr>
              <a:spLocks noChangeArrowheads="1"/>
            </p:cNvSpPr>
            <p:nvPr/>
          </p:nvSpPr>
          <p:spPr bwMode="auto">
            <a:xfrm rot="13127628">
              <a:off x="3863132" y="4248990"/>
              <a:ext cx="1904318"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2" name="椭圆 5"/>
            <p:cNvSpPr>
              <a:spLocks noChangeArrowheads="1"/>
            </p:cNvSpPr>
            <p:nvPr/>
          </p:nvSpPr>
          <p:spPr bwMode="auto">
            <a:xfrm rot="13314377">
              <a:off x="7274706" y="322762"/>
              <a:ext cx="1628954" cy="499213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3" name="椭圆 5"/>
            <p:cNvSpPr>
              <a:spLocks noChangeArrowheads="1"/>
            </p:cNvSpPr>
            <p:nvPr/>
          </p:nvSpPr>
          <p:spPr bwMode="auto">
            <a:xfrm>
              <a:off x="5602583" y="102405"/>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4" name="椭圆 5"/>
            <p:cNvSpPr>
              <a:spLocks noChangeArrowheads="1"/>
            </p:cNvSpPr>
            <p:nvPr/>
          </p:nvSpPr>
          <p:spPr bwMode="auto">
            <a:xfrm>
              <a:off x="5457626" y="4748199"/>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5"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6"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87"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8"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3089" name="TextBox 23"/>
          <p:cNvSpPr>
            <a:spLocks noChangeArrowheads="1"/>
          </p:cNvSpPr>
          <p:nvPr/>
        </p:nvSpPr>
        <p:spPr bwMode="auto">
          <a:xfrm>
            <a:off x="2956629" y="3416272"/>
            <a:ext cx="6410499" cy="6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a:t>
            </a:r>
            <a:r>
              <a:rPr lang="en-US" altLang="zh-CN"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章 </a:t>
            </a: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网页</a:t>
            </a:r>
            <a:r>
              <a:rPr lang="en-US" altLang="zh-CN"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UI</a:t>
            </a:r>
            <a:r>
              <a:rPr lang="zh-CN" altLang="en-US" sz="3607"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设计基础</a:t>
            </a:r>
            <a:endPar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3727852" y="2305955"/>
            <a:ext cx="4755630" cy="709271"/>
          </a:xfrm>
          <a:prstGeom prst="rect">
            <a:avLst/>
          </a:prstGeom>
          <a:noFill/>
        </p:spPr>
        <p:txBody>
          <a:bodyPr wrap="square" rtlCol="0">
            <a:spAutoFit/>
          </a:bodyPr>
          <a:lstStyle/>
          <a:p>
            <a:pPr algn="ctr"/>
            <a:r>
              <a:rPr lang="en-US" altLang="zh-CN" sz="4008" dirty="0">
                <a:solidFill>
                  <a:schemeClr val="bg1"/>
                </a:solidFill>
                <a:latin typeface="微软雅黑" panose="020B0503020204020204" pitchFamily="34" charset="-122"/>
                <a:ea typeface="微软雅黑" panose="020B0503020204020204" pitchFamily="34" charset="-122"/>
              </a:rPr>
              <a:t>Web UI</a:t>
            </a:r>
            <a:r>
              <a:rPr lang="zh-CN" altLang="en-US" sz="4008" dirty="0">
                <a:solidFill>
                  <a:schemeClr val="bg1"/>
                </a:solidFill>
                <a:latin typeface="微软雅黑" panose="020B0503020204020204" pitchFamily="34" charset="-122"/>
                <a:ea typeface="微软雅黑" panose="020B0503020204020204" pitchFamily="34" charset="-122"/>
              </a:rPr>
              <a:t>框架及应用</a:t>
            </a:r>
          </a:p>
        </p:txBody>
      </p:sp>
    </p:spTree>
    <p:extLst>
      <p:ext uri="{BB962C8B-B14F-4D97-AF65-F5344CB8AC3E}">
        <p14:creationId xmlns:p14="http://schemas.microsoft.com/office/powerpoint/2010/main" val="104219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4294967295"/>
          </p:nvPr>
        </p:nvSpPr>
        <p:spPr>
          <a:xfrm>
            <a:off x="695400" y="1124744"/>
            <a:ext cx="10729192" cy="5400600"/>
          </a:xfrm>
        </p:spPr>
        <p:txBody>
          <a:bodyPr>
            <a:noAutofit/>
          </a:bodyPr>
          <a:lstStyle/>
          <a:p>
            <a:pPr>
              <a:lnSpc>
                <a:spcPct val="140000"/>
              </a:lnSpc>
              <a:spcBef>
                <a:spcPts val="600"/>
              </a:spcBef>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界面设计是人与机器之间传递和交换信息的媒介，包括硬件界面，软件界面和网站界面</a:t>
            </a:r>
            <a:r>
              <a:rPr lang="zh-CN" altLang="en-US" sz="2400" dirty="0" smtClean="0">
                <a:solidFill>
                  <a:srgbClr val="FF0000"/>
                </a:solidFill>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随着</a:t>
            </a:r>
            <a:r>
              <a:rPr lang="zh-CN" altLang="en-US" sz="2400" dirty="0">
                <a:latin typeface="微软雅黑" panose="020B0503020204020204" pitchFamily="34" charset="-122"/>
                <a:ea typeface="微软雅黑" panose="020B0503020204020204" pitchFamily="34" charset="-122"/>
              </a:rPr>
              <a:t>信息技术与计算机技术的迅速发展，网络技术的突飞猛进，人机界面设计和开发已成为国际计算机界和设计界最为活跃的研究方向</a:t>
            </a:r>
            <a:r>
              <a:rPr lang="zh-CN" altLang="en-US" sz="2400" dirty="0" smtClean="0">
                <a:latin typeface="微软雅黑" panose="020B0503020204020204" pitchFamily="34" charset="-122"/>
                <a:ea typeface="微软雅黑" panose="020B0503020204020204" pitchFamily="34" charset="-122"/>
              </a:rPr>
              <a:t>。</a:t>
            </a:r>
            <a:endParaRPr lang="zh-CN" altLang="en-US" sz="2400" dirty="0"/>
          </a:p>
          <a:p>
            <a:pPr>
              <a:lnSpc>
                <a:spcPct val="140000"/>
              </a:lnSpc>
              <a:spcBef>
                <a:spcPts val="600"/>
              </a:spcBef>
              <a:spcAft>
                <a:spcPts val="600"/>
              </a:spcAft>
            </a:pPr>
            <a:r>
              <a:rPr lang="zh-CN" altLang="en-US" sz="2400" dirty="0" smtClean="0">
                <a:latin typeface="微软雅黑" panose="020B0503020204020204" pitchFamily="34" charset="-122"/>
                <a:ea typeface="微软雅黑" panose="020B0503020204020204" pitchFamily="34" charset="-122"/>
              </a:rPr>
              <a:t>界面</a:t>
            </a:r>
            <a:r>
              <a:rPr lang="zh-CN" altLang="en-US" sz="2400" dirty="0">
                <a:latin typeface="微软雅黑" panose="020B0503020204020204" pitchFamily="34" charset="-122"/>
                <a:ea typeface="微软雅黑" panose="020B0503020204020204" pitchFamily="34" charset="-122"/>
              </a:rPr>
              <a:t>设计就像工业产品中的工业造型设计一样，是产品的重要买点</a:t>
            </a:r>
            <a:r>
              <a:rPr lang="zh-CN" altLang="en-US" sz="2400" dirty="0" smtClean="0">
                <a:latin typeface="微软雅黑" panose="020B0503020204020204" pitchFamily="34" charset="-122"/>
                <a:ea typeface="微软雅黑" panose="020B0503020204020204" pitchFamily="34" charset="-122"/>
              </a:rPr>
              <a:t>。友好</a:t>
            </a:r>
            <a:r>
              <a:rPr lang="zh-CN" altLang="en-US" sz="2400" dirty="0">
                <a:latin typeface="微软雅黑" panose="020B0503020204020204" pitchFamily="34" charset="-122"/>
                <a:ea typeface="微软雅黑" panose="020B0503020204020204" pitchFamily="34" charset="-122"/>
              </a:rPr>
              <a:t>美观的界面会给人带来舒适的视觉享受，拉近人与机器的距离，为商家创造卖点。界面设计不是单纯的美术绘画</a:t>
            </a:r>
            <a:r>
              <a:rPr lang="zh-CN" altLang="en-US" sz="2400" dirty="0" smtClean="0">
                <a:latin typeface="微软雅黑" panose="020B0503020204020204" pitchFamily="34" charset="-122"/>
                <a:ea typeface="微软雅黑" panose="020B0503020204020204" pitchFamily="34" charset="-122"/>
              </a:rPr>
              <a:t>，需要</a:t>
            </a:r>
            <a:r>
              <a:rPr lang="zh-CN" altLang="en-US" sz="2400" dirty="0">
                <a:latin typeface="微软雅黑" panose="020B0503020204020204" pitchFamily="34" charset="-122"/>
                <a:ea typeface="微软雅黑" panose="020B0503020204020204" pitchFamily="34" charset="-122"/>
              </a:rPr>
              <a:t>定位使用者、使用环境、使用方式并且为最终用户而设计，</a:t>
            </a:r>
            <a:r>
              <a:rPr lang="zh-CN" altLang="en-US" sz="2400" dirty="0" smtClean="0">
                <a:latin typeface="微软雅黑" panose="020B0503020204020204" pitchFamily="34" charset="-122"/>
                <a:ea typeface="微软雅黑" panose="020B0503020204020204" pitchFamily="34" charset="-122"/>
              </a:rPr>
              <a:t>是科学性</a:t>
            </a:r>
            <a:r>
              <a:rPr lang="zh-CN" altLang="en-US" sz="2400" dirty="0">
                <a:latin typeface="微软雅黑" panose="020B0503020204020204" pitchFamily="34" charset="-122"/>
                <a:ea typeface="微软雅黑" panose="020B0503020204020204" pitchFamily="34" charset="-122"/>
              </a:rPr>
              <a:t>的艺术设计</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40000"/>
              </a:lnSpc>
              <a:spcBef>
                <a:spcPts val="600"/>
              </a:spcBef>
              <a:spcAft>
                <a:spcPts val="600"/>
              </a:spcAft>
            </a:pPr>
            <a:r>
              <a:rPr lang="zh-CN" altLang="en-US" sz="2400" dirty="0" smtClean="0">
                <a:solidFill>
                  <a:srgbClr val="FF0000"/>
                </a:solidFill>
                <a:latin typeface="微软雅黑" panose="020B0503020204020204" pitchFamily="34" charset="-122"/>
                <a:ea typeface="微软雅黑" panose="020B0503020204020204" pitchFamily="34" charset="-122"/>
              </a:rPr>
              <a:t>检验</a:t>
            </a:r>
            <a:r>
              <a:rPr lang="zh-CN" altLang="en-US" sz="2400" dirty="0">
                <a:solidFill>
                  <a:srgbClr val="FF0000"/>
                </a:solidFill>
                <a:latin typeface="微软雅黑" panose="020B0503020204020204" pitchFamily="34" charset="-122"/>
                <a:ea typeface="微软雅黑" panose="020B0503020204020204" pitchFamily="34" charset="-122"/>
              </a:rPr>
              <a:t>一个界面的</a:t>
            </a:r>
            <a:r>
              <a:rPr lang="zh-CN" altLang="en-US" sz="2400" dirty="0" smtClean="0">
                <a:solidFill>
                  <a:srgbClr val="FF0000"/>
                </a:solidFill>
                <a:latin typeface="微软雅黑" panose="020B0503020204020204" pitchFamily="34" charset="-122"/>
                <a:ea typeface="微软雅黑" panose="020B0503020204020204" pitchFamily="34" charset="-122"/>
              </a:rPr>
              <a:t>标准是</a:t>
            </a:r>
            <a:r>
              <a:rPr lang="zh-CN" altLang="en-US" sz="2400" dirty="0">
                <a:solidFill>
                  <a:srgbClr val="FF0000"/>
                </a:solidFill>
                <a:latin typeface="微软雅黑" panose="020B0503020204020204" pitchFamily="34" charset="-122"/>
                <a:ea typeface="微软雅黑" panose="020B0503020204020204" pitchFamily="34" charset="-122"/>
              </a:rPr>
              <a:t>最终用户的感受</a:t>
            </a:r>
            <a:r>
              <a:rPr lang="zh-CN" altLang="en-US" sz="2400" dirty="0">
                <a:latin typeface="微软雅黑" panose="020B0503020204020204" pitchFamily="34" charset="-122"/>
                <a:ea typeface="微软雅黑" panose="020B0503020204020204" pitchFamily="34" charset="-122"/>
              </a:rPr>
              <a:t>。所以界面设计要和用户研究紧密结合，是一个不断为最终用户设计满意视觉效果的过程</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界面设计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4294967295"/>
          </p:nvPr>
        </p:nvSpPr>
        <p:spPr>
          <a:xfrm>
            <a:off x="695400" y="1412776"/>
            <a:ext cx="10515600" cy="4351338"/>
          </a:xfrm>
        </p:spPr>
        <p:txBody>
          <a:bodyPr>
            <a:normAutofit/>
          </a:bodyPr>
          <a:lstStyle/>
          <a:p>
            <a:pPr>
              <a:lnSpc>
                <a:spcPct val="130000"/>
              </a:lnSpc>
              <a:spcBef>
                <a:spcPts val="600"/>
              </a:spcBef>
            </a:pPr>
            <a:r>
              <a:rPr lang="en-US" altLang="zh-CN" sz="2600" dirty="0">
                <a:latin typeface="微软雅黑" panose="020B0503020204020204" pitchFamily="34" charset="-122"/>
                <a:ea typeface="微软雅黑" panose="020B0503020204020204" pitchFamily="34" charset="-122"/>
              </a:rPr>
              <a:t>    </a:t>
            </a:r>
            <a:r>
              <a:rPr lang="zh-CN" altLang="en-US" sz="2600" b="1" dirty="0" smtClean="0">
                <a:latin typeface="微软雅黑" panose="020B0503020204020204" pitchFamily="34" charset="-122"/>
                <a:ea typeface="微软雅黑" panose="020B0503020204020204" pitchFamily="34" charset="-122"/>
              </a:rPr>
              <a:t>网站</a:t>
            </a:r>
            <a:r>
              <a:rPr lang="zh-CN" altLang="en-US" sz="2600" b="1" dirty="0">
                <a:latin typeface="微软雅黑" panose="020B0503020204020204" pitchFamily="34" charset="-122"/>
                <a:ea typeface="微软雅黑" panose="020B0503020204020204" pitchFamily="34" charset="-122"/>
              </a:rPr>
              <a:t>用户界面</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Website User Interface</a:t>
            </a:r>
            <a:r>
              <a:rPr lang="zh-CN" altLang="en-US" sz="2600" dirty="0">
                <a:latin typeface="微软雅黑" panose="020B0503020204020204" pitchFamily="34" charset="-122"/>
                <a:ea typeface="微软雅黑" panose="020B0503020204020204" pitchFamily="34" charset="-122"/>
              </a:rPr>
              <a:t>）是指网站用于和用户交流的外观、部件和程序等等</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600" dirty="0" smtClean="0">
                <a:latin typeface="微软雅黑" panose="020B0503020204020204" pitchFamily="34" charset="-122"/>
                <a:ea typeface="微软雅黑" panose="020B0503020204020204" pitchFamily="34" charset="-122"/>
              </a:rPr>
              <a:t>    注重人与网站的互动和体验，</a:t>
            </a:r>
            <a:r>
              <a:rPr lang="zh-CN" altLang="en-US" sz="2600" dirty="0" smtClean="0">
                <a:solidFill>
                  <a:srgbClr val="FF0000"/>
                </a:solidFill>
                <a:latin typeface="微软雅黑" panose="020B0503020204020204" pitchFamily="34" charset="-122"/>
                <a:ea typeface="微软雅黑" panose="020B0503020204020204" pitchFamily="34" charset="-122"/>
              </a:rPr>
              <a:t>以人为中心进行设计</a:t>
            </a:r>
            <a:r>
              <a:rPr lang="zh-CN" altLang="en-US" sz="2600" dirty="0" smtClean="0">
                <a:latin typeface="微软雅黑" panose="020B0503020204020204" pitchFamily="34" charset="-122"/>
                <a:ea typeface="微软雅黑" panose="020B0503020204020204" pitchFamily="34" charset="-122"/>
              </a:rPr>
              <a:t>。（传统网站是以功能为中心进行设计）</a:t>
            </a:r>
            <a:endParaRPr lang="en-US" altLang="zh-CN" sz="2600" dirty="0" smtClean="0">
              <a:latin typeface="微软雅黑" panose="020B0503020204020204" pitchFamily="34" charset="-122"/>
              <a:ea typeface="微软雅黑" panose="020B0503020204020204" pitchFamily="34" charset="-122"/>
            </a:endParaRPr>
          </a:p>
          <a:p>
            <a:pPr>
              <a:lnSpc>
                <a:spcPct val="130000"/>
              </a:lnSpc>
              <a:spcBef>
                <a:spcPts val="600"/>
              </a:spcBef>
            </a:pPr>
            <a:r>
              <a:rPr lang="en-US" altLang="zh-CN" sz="2600" dirty="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a:t>
            </a:r>
            <a:r>
              <a:rPr lang="zh-CN" altLang="en-US" sz="2600" dirty="0" smtClean="0">
                <a:latin typeface="微软雅黑" panose="020B0503020204020204" pitchFamily="34" charset="-122"/>
                <a:ea typeface="微软雅黑" panose="020B0503020204020204" pitchFamily="34" charset="-122"/>
              </a:rPr>
              <a:t>网站</a:t>
            </a:r>
            <a:r>
              <a:rPr lang="zh-CN" altLang="en-US" sz="2600" dirty="0">
                <a:latin typeface="微软雅黑" panose="020B0503020204020204" pitchFamily="34" charset="-122"/>
                <a:ea typeface="微软雅黑" panose="020B0503020204020204" pitchFamily="34" charset="-122"/>
              </a:rPr>
              <a:t>界面的设计，既要从外观上进行创意以达到吸引眼球的目的，还要结合图形和版面设计的相关原理，从而使得网站设计变成了一门独特的艺术</a:t>
            </a:r>
            <a:r>
              <a:rPr lang="zh-CN" altLang="en-US" sz="2600"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W</a:t>
            </a:r>
            <a:r>
              <a:rPr lang="en-US" altLang="zh-CN"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UI ——Website User Interface</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 name="TextBox 34"/>
          <p:cNvSpPr txBox="1">
            <a:spLocks noChangeArrowheads="1"/>
          </p:cNvSpPr>
          <p:nvPr/>
        </p:nvSpPr>
        <p:spPr bwMode="auto">
          <a:xfrm>
            <a:off x="3503712" y="1196752"/>
            <a:ext cx="4867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800" dirty="0">
                <a:latin typeface="微软雅黑" panose="020B0503020204020204" pitchFamily="34" charset="-122"/>
                <a:ea typeface="微软雅黑" panose="020B0503020204020204" pitchFamily="34" charset="-122"/>
              </a:rPr>
              <a:t>用户界面（</a:t>
            </a:r>
            <a:r>
              <a:rPr kumimoji="0" lang="en-US" altLang="zh-CN" sz="2800" dirty="0">
                <a:latin typeface="微软雅黑" panose="020B0503020204020204" pitchFamily="34" charset="-122"/>
                <a:ea typeface="微软雅黑" panose="020B0503020204020204" pitchFamily="34" charset="-122"/>
              </a:rPr>
              <a:t>UI</a:t>
            </a:r>
            <a:r>
              <a:rPr kumimoji="0" lang="zh-CN" altLang="en-US" sz="2800" dirty="0">
                <a:latin typeface="微软雅黑" panose="020B0503020204020204" pitchFamily="34" charset="-122"/>
                <a:ea typeface="微软雅黑" panose="020B0503020204020204" pitchFamily="34" charset="-122"/>
              </a:rPr>
              <a:t>）设计组成部分</a:t>
            </a:r>
          </a:p>
        </p:txBody>
      </p:sp>
      <p:sp>
        <p:nvSpPr>
          <p:cNvPr id="6" name="圆角矩形 7"/>
          <p:cNvSpPr>
            <a:spLocks noChangeArrowheads="1"/>
          </p:cNvSpPr>
          <p:nvPr/>
        </p:nvSpPr>
        <p:spPr bwMode="auto">
          <a:xfrm>
            <a:off x="4634781" y="2899495"/>
            <a:ext cx="2111375" cy="3337817"/>
          </a:xfrm>
          <a:prstGeom prst="roundRect">
            <a:avLst>
              <a:gd name="adj" fmla="val 699"/>
            </a:avLst>
          </a:prstGeom>
          <a:gradFill rotWithShape="1">
            <a:gsLst>
              <a:gs pos="0">
                <a:srgbClr val="FFFFFF"/>
              </a:gs>
              <a:gs pos="50000">
                <a:srgbClr val="D6D6D6"/>
              </a:gs>
              <a:gs pos="100000">
                <a:srgbClr val="959595"/>
              </a:gs>
            </a:gsLst>
            <a:lin ang="5400000" scaled="1"/>
          </a:gradFill>
          <a:ln w="9525">
            <a:solidFill>
              <a:srgbClr val="A6A6A6"/>
            </a:solidFill>
            <a:round/>
            <a:headEnd/>
            <a:tailEnd/>
          </a:ln>
        </p:spPr>
        <p:txBody>
          <a:bodyPr anchor="ctr"/>
          <a:lstStyle>
            <a:lvl1pPr indent="269875">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lnSpc>
                <a:spcPct val="150000"/>
              </a:lnSpc>
              <a:buClr>
                <a:srgbClr val="016933"/>
              </a:buClr>
              <a:buSzPct val="50000"/>
            </a:pPr>
            <a:r>
              <a:rPr kumimoji="0" lang="zh-CN" altLang="en-US" sz="2000" dirty="0">
                <a:latin typeface="微软雅黑" panose="020B0503020204020204" pitchFamily="34" charset="-122"/>
                <a:ea typeface="微软雅黑" panose="020B0503020204020204" pitchFamily="34" charset="-122"/>
              </a:rPr>
              <a:t>交互设计的</a:t>
            </a:r>
            <a:r>
              <a:rPr kumimoji="0" lang="zh-CN" altLang="en-US" sz="2000" dirty="0" smtClean="0">
                <a:latin typeface="微软雅黑" panose="020B0503020204020204" pitchFamily="34" charset="-122"/>
                <a:ea typeface="微软雅黑" panose="020B0503020204020204" pitchFamily="34" charset="-122"/>
              </a:rPr>
              <a:t>目的是使</a:t>
            </a:r>
            <a:r>
              <a:rPr kumimoji="0" lang="zh-CN" altLang="en-US" sz="2000" dirty="0">
                <a:latin typeface="微软雅黑" panose="020B0503020204020204" pitchFamily="34" charset="-122"/>
                <a:ea typeface="微软雅黑" panose="020B0503020204020204" pitchFamily="34" charset="-122"/>
              </a:rPr>
              <a:t>产品让用户能简单使用。 任何产品功能的实现都是通过人和机器的交互来完成的</a:t>
            </a:r>
            <a:r>
              <a:rPr kumimoji="0" lang="zh-CN" altLang="en-US" sz="2000" dirty="0" smtClean="0">
                <a:latin typeface="微软雅黑" panose="020B0503020204020204" pitchFamily="34" charset="-122"/>
                <a:ea typeface="微软雅黑" panose="020B0503020204020204" pitchFamily="34" charset="-122"/>
              </a:rPr>
              <a:t>。</a:t>
            </a:r>
            <a:endParaRPr kumimoji="0" lang="zh-CN" altLang="en-US" sz="1600" dirty="0">
              <a:solidFill>
                <a:srgbClr val="404040"/>
              </a:solidFill>
              <a:latin typeface="华文细黑" panose="02010600040101010101" pitchFamily="2" charset="-122"/>
              <a:ea typeface="华文细黑" panose="02010600040101010101" pitchFamily="2" charset="-122"/>
            </a:endParaRPr>
          </a:p>
        </p:txBody>
      </p:sp>
      <p:sp>
        <p:nvSpPr>
          <p:cNvPr id="7" name="圆角矩形 8"/>
          <p:cNvSpPr>
            <a:spLocks noChangeArrowheads="1"/>
          </p:cNvSpPr>
          <p:nvPr/>
        </p:nvSpPr>
        <p:spPr bwMode="auto">
          <a:xfrm>
            <a:off x="7174781" y="2899495"/>
            <a:ext cx="2111375" cy="3337817"/>
          </a:xfrm>
          <a:prstGeom prst="roundRect">
            <a:avLst>
              <a:gd name="adj" fmla="val 699"/>
            </a:avLst>
          </a:prstGeom>
          <a:gradFill rotWithShape="1">
            <a:gsLst>
              <a:gs pos="0">
                <a:srgbClr val="FFFFFF"/>
              </a:gs>
              <a:gs pos="50000">
                <a:srgbClr val="D6D6D6"/>
              </a:gs>
              <a:gs pos="100000">
                <a:srgbClr val="959595"/>
              </a:gs>
            </a:gsLst>
            <a:lin ang="5400000" scaled="1"/>
          </a:gradFill>
          <a:ln w="9525">
            <a:solidFill>
              <a:srgbClr val="A6A6A6"/>
            </a:solidFill>
            <a:round/>
            <a:headEnd/>
            <a:tailEnd/>
          </a:ln>
        </p:spPr>
        <p:txBody>
          <a:bodyPr anchor="ctr"/>
          <a:lstStyle>
            <a:lvl1pPr indent="269875">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lnSpc>
                <a:spcPct val="150000"/>
              </a:lnSpc>
              <a:buClr>
                <a:srgbClr val="016933"/>
              </a:buClr>
              <a:buSzPct val="50000"/>
            </a:pPr>
            <a:r>
              <a:rPr kumimoji="0" lang="zh-CN" altLang="en-US" sz="2000" dirty="0">
                <a:latin typeface="微软雅黑" panose="020B0503020204020204" pitchFamily="34" charset="-122"/>
                <a:ea typeface="微软雅黑" panose="020B0503020204020204" pitchFamily="34" charset="-122"/>
              </a:rPr>
              <a:t>在结构设计的基础上，参照目标群体的心理模型和任务达成进行视觉设计，包括色彩、字体、页面等。</a:t>
            </a:r>
            <a:endParaRPr kumimoji="0" lang="en-US" altLang="zh-CN" sz="2000" dirty="0">
              <a:solidFill>
                <a:srgbClr val="404040"/>
              </a:solidFill>
              <a:latin typeface="微软雅黑" panose="020B0503020204020204" pitchFamily="34" charset="-122"/>
              <a:ea typeface="微软雅黑" panose="020B0503020204020204" pitchFamily="34" charset="-122"/>
            </a:endParaRPr>
          </a:p>
          <a:p>
            <a:pPr algn="ctr" fontAlgn="ctr">
              <a:buClr>
                <a:srgbClr val="016933"/>
              </a:buClr>
            </a:pPr>
            <a:endParaRPr kumimoji="0" lang="zh-CN" altLang="en-US" sz="1400" dirty="0">
              <a:solidFill>
                <a:srgbClr val="404040"/>
              </a:solidFill>
              <a:latin typeface="华文细黑" panose="02010600040101010101" pitchFamily="2" charset="-122"/>
              <a:ea typeface="华文细黑" panose="02010600040101010101" pitchFamily="2" charset="-122"/>
            </a:endParaRPr>
          </a:p>
        </p:txBody>
      </p:sp>
      <p:sp>
        <p:nvSpPr>
          <p:cNvPr id="8" name="圆角矩形 9"/>
          <p:cNvSpPr>
            <a:spLocks noChangeArrowheads="1"/>
          </p:cNvSpPr>
          <p:nvPr/>
        </p:nvSpPr>
        <p:spPr bwMode="auto">
          <a:xfrm>
            <a:off x="2090019" y="2899495"/>
            <a:ext cx="2111375" cy="3337817"/>
          </a:xfrm>
          <a:prstGeom prst="roundRect">
            <a:avLst>
              <a:gd name="adj" fmla="val 699"/>
            </a:avLst>
          </a:prstGeom>
          <a:gradFill rotWithShape="1">
            <a:gsLst>
              <a:gs pos="0">
                <a:srgbClr val="FFFFFF"/>
              </a:gs>
              <a:gs pos="50000">
                <a:srgbClr val="D6D6D6"/>
              </a:gs>
              <a:gs pos="100000">
                <a:srgbClr val="959595"/>
              </a:gs>
            </a:gsLst>
            <a:lin ang="5400000" scaled="1"/>
          </a:gradFill>
          <a:ln w="9525">
            <a:solidFill>
              <a:srgbClr val="A6A6A6"/>
            </a:solidFill>
            <a:round/>
            <a:headEnd/>
            <a:tailEnd/>
          </a:ln>
        </p:spPr>
        <p:txBody>
          <a:bodyPr anchor="ctr"/>
          <a:lstStyle>
            <a:lvl1pPr indent="269875">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lnSpc>
                <a:spcPct val="150000"/>
              </a:lnSpc>
              <a:buClr>
                <a:srgbClr val="016933"/>
              </a:buClr>
              <a:buSzPct val="50000"/>
            </a:pPr>
            <a:r>
              <a:rPr kumimoji="0" lang="zh-CN" altLang="en-US" sz="2000" dirty="0">
                <a:latin typeface="微软雅黑" panose="020B0503020204020204" pitchFamily="34" charset="-122"/>
                <a:ea typeface="微软雅黑" panose="020B0503020204020204" pitchFamily="34" charset="-122"/>
              </a:rPr>
              <a:t>结构设计也称概念设计，是界面设计的骨架。通过对用户研究和任务分析，制定出产品的整体架构和原型</a:t>
            </a:r>
            <a:r>
              <a:rPr kumimoji="0" lang="zh-CN" altLang="en-US" sz="1600" dirty="0"/>
              <a:t>。</a:t>
            </a:r>
            <a:endParaRPr kumimoji="0" lang="en-US" altLang="zh-CN" sz="1600" dirty="0">
              <a:solidFill>
                <a:srgbClr val="404040"/>
              </a:solidFill>
              <a:latin typeface="华文细黑" panose="02010600040101010101" pitchFamily="2" charset="-122"/>
              <a:ea typeface="华文细黑" panose="02010600040101010101" pitchFamily="2" charset="-122"/>
            </a:endParaRPr>
          </a:p>
          <a:p>
            <a:pPr algn="ctr" fontAlgn="ctr"/>
            <a:endParaRPr kumimoji="0" lang="zh-CN" altLang="en-US" sz="1400" dirty="0">
              <a:solidFill>
                <a:srgbClr val="404040"/>
              </a:solidFill>
              <a:latin typeface="华文细黑" panose="02010600040101010101" pitchFamily="2" charset="-122"/>
              <a:ea typeface="华文细黑" panose="02010600040101010101" pitchFamily="2" charset="-122"/>
            </a:endParaRPr>
          </a:p>
        </p:txBody>
      </p:sp>
      <p:grpSp>
        <p:nvGrpSpPr>
          <p:cNvPr id="9" name="组合 22"/>
          <p:cNvGrpSpPr>
            <a:grpSpLocks/>
          </p:cNvGrpSpPr>
          <p:nvPr/>
        </p:nvGrpSpPr>
        <p:grpSpPr bwMode="auto">
          <a:xfrm>
            <a:off x="1991544" y="1916832"/>
            <a:ext cx="2286000" cy="1181100"/>
            <a:chOff x="869950" y="1662126"/>
            <a:chExt cx="2286000" cy="1181102"/>
          </a:xfrm>
        </p:grpSpPr>
        <p:sp>
          <p:nvSpPr>
            <p:cNvPr id="10" name="圆角矩形 11"/>
            <p:cNvSpPr>
              <a:spLocks noChangeArrowheads="1"/>
            </p:cNvSpPr>
            <p:nvPr/>
          </p:nvSpPr>
          <p:spPr bwMode="auto">
            <a:xfrm>
              <a:off x="869950" y="1662126"/>
              <a:ext cx="2286000" cy="1000127"/>
            </a:xfrm>
            <a:prstGeom prst="roundRect">
              <a:avLst>
                <a:gd name="adj" fmla="val 0"/>
              </a:avLst>
            </a:prstGeom>
            <a:gradFill rotWithShape="1">
              <a:gsLst>
                <a:gs pos="0">
                  <a:srgbClr val="2FC9FF"/>
                </a:gs>
                <a:gs pos="50000">
                  <a:srgbClr val="00B0F0"/>
                </a:gs>
                <a:gs pos="100000">
                  <a:srgbClr val="0A3C6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b="1">
                  <a:solidFill>
                    <a:srgbClr val="FFFFFF"/>
                  </a:solidFill>
                  <a:latin typeface="微软雅黑" panose="020B0503020204020204" pitchFamily="34" charset="-122"/>
                  <a:ea typeface="微软雅黑" panose="020B0503020204020204" pitchFamily="34" charset="-122"/>
                </a:rPr>
                <a:t>结构设计</a:t>
              </a:r>
            </a:p>
          </p:txBody>
        </p:sp>
        <p:sp>
          <p:nvSpPr>
            <p:cNvPr id="11" name="任意多边形 10"/>
            <p:cNvSpPr/>
            <p:nvPr/>
          </p:nvSpPr>
          <p:spPr bwMode="auto">
            <a:xfrm>
              <a:off x="887413" y="2646377"/>
              <a:ext cx="2268537" cy="196851"/>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rotWithShape="1">
              <a:gsLst>
                <a:gs pos="0">
                  <a:srgbClr val="0A3C64">
                    <a:alpha val="0"/>
                  </a:srgbClr>
                </a:gs>
                <a:gs pos="50000">
                  <a:srgbClr val="00B0F0">
                    <a:alpha val="65000"/>
                  </a:srgbClr>
                </a:gs>
                <a:gs pos="100000">
                  <a:srgbClr val="2FC9FF"/>
                </a:gs>
              </a:gsLst>
              <a:lin ang="16200000" scaled="1"/>
            </a:gradFill>
            <a:ln w="9525" algn="ctr">
              <a:noFill/>
              <a:miter lim="800000"/>
              <a:headEnd/>
              <a:tailEnd/>
            </a:ln>
          </p:spPr>
          <p:txBody>
            <a:bodyPr wrap="none" anchor="ctr"/>
            <a:lstStyle/>
            <a:p>
              <a:pPr algn="ctr" fontAlgn="auto">
                <a:spcBef>
                  <a:spcPts val="0"/>
                </a:spcBef>
                <a:spcAft>
                  <a:spcPts val="0"/>
                </a:spcAft>
                <a:defRPr/>
              </a:pPr>
              <a:endParaRPr lang="zh-CN" altLang="en-US" sz="2400" kern="0" dirty="0">
                <a:solidFill>
                  <a:srgbClr val="FFFFFF"/>
                </a:solidFill>
                <a:latin typeface="华文细黑" pitchFamily="2" charset="-122"/>
                <a:ea typeface="华文细黑" pitchFamily="2" charset="-122"/>
              </a:endParaRPr>
            </a:p>
          </p:txBody>
        </p:sp>
        <p:sp>
          <p:nvSpPr>
            <p:cNvPr id="12" name="Freeform 13"/>
            <p:cNvSpPr>
              <a:spLocks/>
            </p:cNvSpPr>
            <p:nvPr/>
          </p:nvSpPr>
          <p:spPr bwMode="auto">
            <a:xfrm>
              <a:off x="898525" y="1671651"/>
              <a:ext cx="2235200" cy="214313"/>
            </a:xfrm>
            <a:custGeom>
              <a:avLst/>
              <a:gdLst>
                <a:gd name="T0" fmla="*/ 0 w 105"/>
                <a:gd name="T1" fmla="*/ 0 h 6"/>
                <a:gd name="T2" fmla="*/ 495123 w 105"/>
                <a:gd name="T3" fmla="*/ 0 h 6"/>
                <a:gd name="T4" fmla="*/ 471546 w 105"/>
                <a:gd name="T5" fmla="*/ 100013 h 6"/>
                <a:gd name="T6" fmla="*/ 23577 w 105"/>
                <a:gd name="T7" fmla="*/ 100013 h 6"/>
                <a:gd name="T8" fmla="*/ 0 w 105"/>
                <a:gd name="T9" fmla="*/ 0 h 6"/>
                <a:gd name="T10" fmla="*/ 0 60000 65536"/>
                <a:gd name="T11" fmla="*/ 0 60000 65536"/>
                <a:gd name="T12" fmla="*/ 0 60000 65536"/>
                <a:gd name="T13" fmla="*/ 0 60000 65536"/>
                <a:gd name="T14" fmla="*/ 0 60000 65536"/>
                <a:gd name="T15" fmla="*/ 0 w 105"/>
                <a:gd name="T16" fmla="*/ 0 h 6"/>
                <a:gd name="T17" fmla="*/ 105 w 105"/>
                <a:gd name="T18" fmla="*/ 6 h 6"/>
              </a:gdLst>
              <a:ahLst/>
              <a:cxnLst>
                <a:cxn ang="T10">
                  <a:pos x="T0" y="T1"/>
                </a:cxn>
                <a:cxn ang="T11">
                  <a:pos x="T2" y="T3"/>
                </a:cxn>
                <a:cxn ang="T12">
                  <a:pos x="T4" y="T5"/>
                </a:cxn>
                <a:cxn ang="T13">
                  <a:pos x="T6" y="T7"/>
                </a:cxn>
                <a:cxn ang="T14">
                  <a:pos x="T8" y="T9"/>
                </a:cxn>
              </a:cxnLst>
              <a:rect l="T15" t="T16" r="T17" b="T18"/>
              <a:pathLst>
                <a:path w="105" h="6">
                  <a:moveTo>
                    <a:pt x="0" y="0"/>
                  </a:moveTo>
                  <a:lnTo>
                    <a:pt x="105" y="0"/>
                  </a:lnTo>
                  <a:cubicBezTo>
                    <a:pt x="103" y="2"/>
                    <a:pt x="101" y="4"/>
                    <a:pt x="100" y="6"/>
                  </a:cubicBezTo>
                  <a:lnTo>
                    <a:pt x="5" y="6"/>
                  </a:lnTo>
                  <a:cubicBezTo>
                    <a:pt x="4" y="4"/>
                    <a:pt x="2" y="2"/>
                    <a:pt x="0" y="0"/>
                  </a:cubicBezTo>
                </a:path>
              </a:pathLst>
            </a:custGeom>
            <a:gradFill rotWithShape="0">
              <a:gsLst>
                <a:gs pos="0">
                  <a:srgbClr val="FFFFFF"/>
                </a:gs>
                <a:gs pos="100000">
                  <a:srgbClr val="FFFFFF">
                    <a:alpha val="0"/>
                  </a:srgbClr>
                </a:gs>
              </a:gsLst>
              <a:lin ang="5400000" scaled="1"/>
            </a:gradFill>
            <a:ln w="0">
              <a:noFill/>
              <a:round/>
              <a:headEnd/>
              <a:tailEnd/>
            </a:ln>
          </p:spPr>
          <p:txBody>
            <a:bodyPr/>
            <a:lstStyle/>
            <a:p>
              <a:pPr fontAlgn="auto">
                <a:spcBef>
                  <a:spcPts val="0"/>
                </a:spcBef>
                <a:spcAft>
                  <a:spcPts val="0"/>
                </a:spcAft>
                <a:defRPr/>
              </a:pPr>
              <a:endParaRPr lang="zh-CN" altLang="en-US" kern="0">
                <a:solidFill>
                  <a:sysClr val="windowText" lastClr="000000"/>
                </a:solidFill>
                <a:latin typeface="华文细黑" pitchFamily="2" charset="-122"/>
                <a:ea typeface="华文细黑" pitchFamily="2" charset="-122"/>
              </a:endParaRPr>
            </a:p>
          </p:txBody>
        </p:sp>
      </p:grpSp>
      <p:grpSp>
        <p:nvGrpSpPr>
          <p:cNvPr id="13" name="组合 23"/>
          <p:cNvGrpSpPr>
            <a:grpSpLocks/>
          </p:cNvGrpSpPr>
          <p:nvPr/>
        </p:nvGrpSpPr>
        <p:grpSpPr bwMode="auto">
          <a:xfrm>
            <a:off x="4514082" y="1916832"/>
            <a:ext cx="2287587" cy="1179513"/>
            <a:chOff x="3392488" y="1662126"/>
            <a:chExt cx="2287587" cy="1179513"/>
          </a:xfrm>
        </p:grpSpPr>
        <p:sp>
          <p:nvSpPr>
            <p:cNvPr id="14" name="圆角矩形 15"/>
            <p:cNvSpPr>
              <a:spLocks noChangeArrowheads="1"/>
            </p:cNvSpPr>
            <p:nvPr/>
          </p:nvSpPr>
          <p:spPr bwMode="auto">
            <a:xfrm>
              <a:off x="3392488" y="1662126"/>
              <a:ext cx="2287587" cy="1000125"/>
            </a:xfrm>
            <a:prstGeom prst="roundRect">
              <a:avLst>
                <a:gd name="adj" fmla="val 0"/>
              </a:avLst>
            </a:prstGeom>
            <a:gradFill rotWithShape="1">
              <a:gsLst>
                <a:gs pos="0">
                  <a:srgbClr val="2FC9FF"/>
                </a:gs>
                <a:gs pos="50000">
                  <a:srgbClr val="00B0F0"/>
                </a:gs>
                <a:gs pos="100000">
                  <a:srgbClr val="0A3C6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fontAlgn="ctr"/>
              <a:r>
                <a:rPr kumimoji="0" lang="zh-CN" altLang="en-US" b="1">
                  <a:solidFill>
                    <a:srgbClr val="FFFFFF"/>
                  </a:solidFill>
                  <a:latin typeface="微软雅黑" panose="020B0503020204020204" pitchFamily="34" charset="-122"/>
                  <a:ea typeface="微软雅黑" panose="020B0503020204020204" pitchFamily="34" charset="-122"/>
                </a:rPr>
                <a:t>交互设计</a:t>
              </a:r>
            </a:p>
          </p:txBody>
        </p:sp>
        <p:sp>
          <p:nvSpPr>
            <p:cNvPr id="15" name="任意多边形 14"/>
            <p:cNvSpPr/>
            <p:nvPr/>
          </p:nvSpPr>
          <p:spPr bwMode="auto">
            <a:xfrm>
              <a:off x="3408363" y="2644789"/>
              <a:ext cx="2268537" cy="196850"/>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rotWithShape="1">
              <a:gsLst>
                <a:gs pos="0">
                  <a:srgbClr val="0A3C64">
                    <a:alpha val="0"/>
                  </a:srgbClr>
                </a:gs>
                <a:gs pos="50000">
                  <a:srgbClr val="00B0F0">
                    <a:alpha val="65000"/>
                  </a:srgbClr>
                </a:gs>
                <a:gs pos="100000">
                  <a:srgbClr val="2FC9FF"/>
                </a:gs>
              </a:gsLst>
              <a:lin ang="16200000" scaled="1"/>
            </a:gradFill>
            <a:ln w="9525" algn="ctr">
              <a:noFill/>
              <a:miter lim="800000"/>
              <a:headEnd/>
              <a:tailEnd/>
            </a:ln>
          </p:spPr>
          <p:txBody>
            <a:bodyPr wrap="none" anchor="ctr"/>
            <a:lstStyle/>
            <a:p>
              <a:pPr algn="ctr" fontAlgn="ctr">
                <a:spcBef>
                  <a:spcPts val="0"/>
                </a:spcBef>
                <a:spcAft>
                  <a:spcPts val="0"/>
                </a:spcAft>
                <a:defRPr/>
              </a:pPr>
              <a:endParaRPr lang="zh-CN" altLang="en-US" sz="2400" kern="0" dirty="0">
                <a:solidFill>
                  <a:srgbClr val="FFFFFF"/>
                </a:solidFill>
                <a:latin typeface="华文细黑" pitchFamily="2" charset="-122"/>
                <a:ea typeface="华文细黑" pitchFamily="2" charset="-122"/>
              </a:endParaRPr>
            </a:p>
          </p:txBody>
        </p:sp>
        <p:sp>
          <p:nvSpPr>
            <p:cNvPr id="16" name="Freeform 13"/>
            <p:cNvSpPr>
              <a:spLocks/>
            </p:cNvSpPr>
            <p:nvPr/>
          </p:nvSpPr>
          <p:spPr bwMode="auto">
            <a:xfrm>
              <a:off x="3419475" y="1671651"/>
              <a:ext cx="2233613" cy="214313"/>
            </a:xfrm>
            <a:custGeom>
              <a:avLst/>
              <a:gdLst>
                <a:gd name="T0" fmla="*/ 0 w 105"/>
                <a:gd name="T1" fmla="*/ 0 h 6"/>
                <a:gd name="T2" fmla="*/ 495123 w 105"/>
                <a:gd name="T3" fmla="*/ 0 h 6"/>
                <a:gd name="T4" fmla="*/ 471546 w 105"/>
                <a:gd name="T5" fmla="*/ 100013 h 6"/>
                <a:gd name="T6" fmla="*/ 23577 w 105"/>
                <a:gd name="T7" fmla="*/ 100013 h 6"/>
                <a:gd name="T8" fmla="*/ 0 w 105"/>
                <a:gd name="T9" fmla="*/ 0 h 6"/>
                <a:gd name="T10" fmla="*/ 0 60000 65536"/>
                <a:gd name="T11" fmla="*/ 0 60000 65536"/>
                <a:gd name="T12" fmla="*/ 0 60000 65536"/>
                <a:gd name="T13" fmla="*/ 0 60000 65536"/>
                <a:gd name="T14" fmla="*/ 0 60000 65536"/>
                <a:gd name="T15" fmla="*/ 0 w 105"/>
                <a:gd name="T16" fmla="*/ 0 h 6"/>
                <a:gd name="T17" fmla="*/ 105 w 105"/>
                <a:gd name="T18" fmla="*/ 6 h 6"/>
              </a:gdLst>
              <a:ahLst/>
              <a:cxnLst>
                <a:cxn ang="T10">
                  <a:pos x="T0" y="T1"/>
                </a:cxn>
                <a:cxn ang="T11">
                  <a:pos x="T2" y="T3"/>
                </a:cxn>
                <a:cxn ang="T12">
                  <a:pos x="T4" y="T5"/>
                </a:cxn>
                <a:cxn ang="T13">
                  <a:pos x="T6" y="T7"/>
                </a:cxn>
                <a:cxn ang="T14">
                  <a:pos x="T8" y="T9"/>
                </a:cxn>
              </a:cxnLst>
              <a:rect l="T15" t="T16" r="T17" b="T18"/>
              <a:pathLst>
                <a:path w="105" h="6">
                  <a:moveTo>
                    <a:pt x="0" y="0"/>
                  </a:moveTo>
                  <a:lnTo>
                    <a:pt x="105" y="0"/>
                  </a:lnTo>
                  <a:cubicBezTo>
                    <a:pt x="103" y="2"/>
                    <a:pt x="101" y="4"/>
                    <a:pt x="100" y="6"/>
                  </a:cubicBezTo>
                  <a:lnTo>
                    <a:pt x="5" y="6"/>
                  </a:lnTo>
                  <a:cubicBezTo>
                    <a:pt x="4" y="4"/>
                    <a:pt x="2" y="2"/>
                    <a:pt x="0" y="0"/>
                  </a:cubicBezTo>
                </a:path>
              </a:pathLst>
            </a:custGeom>
            <a:gradFill rotWithShape="0">
              <a:gsLst>
                <a:gs pos="0">
                  <a:srgbClr val="FFFFFF"/>
                </a:gs>
                <a:gs pos="100000">
                  <a:srgbClr val="FFFFFF">
                    <a:alpha val="0"/>
                  </a:srgbClr>
                </a:gs>
              </a:gsLst>
              <a:lin ang="5400000" scaled="1"/>
            </a:gradFill>
            <a:ln w="0">
              <a:noFill/>
              <a:round/>
              <a:headEnd/>
              <a:tailEnd/>
            </a:ln>
          </p:spPr>
          <p:txBody>
            <a:bodyPr/>
            <a:lstStyle/>
            <a:p>
              <a:pPr fontAlgn="auto">
                <a:spcBef>
                  <a:spcPts val="0"/>
                </a:spcBef>
                <a:spcAft>
                  <a:spcPts val="0"/>
                </a:spcAft>
                <a:defRPr/>
              </a:pPr>
              <a:endParaRPr lang="zh-CN" altLang="en-US" kern="0">
                <a:solidFill>
                  <a:sysClr val="windowText" lastClr="000000"/>
                </a:solidFill>
                <a:latin typeface="华文细黑" pitchFamily="2" charset="-122"/>
                <a:ea typeface="华文细黑" pitchFamily="2" charset="-122"/>
              </a:endParaRPr>
            </a:p>
          </p:txBody>
        </p:sp>
      </p:grpSp>
      <p:grpSp>
        <p:nvGrpSpPr>
          <p:cNvPr id="17" name="组合 24"/>
          <p:cNvGrpSpPr>
            <a:grpSpLocks/>
          </p:cNvGrpSpPr>
          <p:nvPr/>
        </p:nvGrpSpPr>
        <p:grpSpPr bwMode="auto">
          <a:xfrm>
            <a:off x="7050907" y="1916832"/>
            <a:ext cx="2286000" cy="1179513"/>
            <a:chOff x="5929313" y="1662126"/>
            <a:chExt cx="2286000" cy="1179513"/>
          </a:xfrm>
        </p:grpSpPr>
        <p:sp>
          <p:nvSpPr>
            <p:cNvPr id="18" name="圆角矩形 17"/>
            <p:cNvSpPr/>
            <p:nvPr/>
          </p:nvSpPr>
          <p:spPr bwMode="auto">
            <a:xfrm>
              <a:off x="5929313" y="1662126"/>
              <a:ext cx="2286000" cy="1000125"/>
            </a:xfrm>
            <a:prstGeom prst="roundRect">
              <a:avLst>
                <a:gd name="adj" fmla="val 0"/>
              </a:avLst>
            </a:prstGeom>
            <a:gradFill rotWithShape="1">
              <a:gsLst>
                <a:gs pos="0">
                  <a:srgbClr val="0A3C64"/>
                </a:gs>
                <a:gs pos="50000">
                  <a:srgbClr val="00B0F0"/>
                </a:gs>
                <a:gs pos="100000">
                  <a:srgbClr val="2FC9FF"/>
                </a:gs>
              </a:gsLst>
              <a:lin ang="16200000" scaled="1"/>
            </a:gradFill>
            <a:ln w="9525" algn="ctr">
              <a:noFill/>
              <a:miter lim="800000"/>
              <a:headEnd/>
              <a:tailEnd/>
            </a:ln>
          </p:spPr>
          <p:txBody>
            <a:bodyPr wrap="none" anchor="ctr"/>
            <a:lstStyle/>
            <a:p>
              <a:pPr algn="ctr" fontAlgn="ctr">
                <a:spcBef>
                  <a:spcPts val="0"/>
                </a:spcBef>
                <a:spcAft>
                  <a:spcPts val="0"/>
                </a:spcAft>
                <a:defRPr/>
              </a:pPr>
              <a:r>
                <a:rPr lang="zh-CN" altLang="en-US" sz="2400" b="1" kern="0" dirty="0">
                  <a:solidFill>
                    <a:srgbClr val="FFFFFF"/>
                  </a:solidFill>
                  <a:latin typeface="微软雅黑" pitchFamily="34" charset="-122"/>
                  <a:ea typeface="微软雅黑" pitchFamily="34" charset="-122"/>
                </a:rPr>
                <a:t>视觉设计</a:t>
              </a:r>
            </a:p>
          </p:txBody>
        </p:sp>
        <p:sp>
          <p:nvSpPr>
            <p:cNvPr id="19" name="任意多边形 18"/>
            <p:cNvSpPr/>
            <p:nvPr/>
          </p:nvSpPr>
          <p:spPr bwMode="auto">
            <a:xfrm>
              <a:off x="5945188" y="2644789"/>
              <a:ext cx="2268537" cy="196850"/>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rotWithShape="1">
              <a:gsLst>
                <a:gs pos="0">
                  <a:srgbClr val="0A3C64">
                    <a:alpha val="0"/>
                  </a:srgbClr>
                </a:gs>
                <a:gs pos="50000">
                  <a:srgbClr val="00B0F0">
                    <a:alpha val="65000"/>
                  </a:srgbClr>
                </a:gs>
                <a:gs pos="100000">
                  <a:srgbClr val="2FC9FF"/>
                </a:gs>
              </a:gsLst>
              <a:lin ang="16200000" scaled="1"/>
            </a:gradFill>
            <a:ln w="9525" algn="ctr">
              <a:noFill/>
              <a:miter lim="800000"/>
              <a:headEnd/>
              <a:tailEnd/>
            </a:ln>
          </p:spPr>
          <p:txBody>
            <a:bodyPr wrap="none" anchor="ctr"/>
            <a:lstStyle/>
            <a:p>
              <a:pPr algn="ctr" fontAlgn="ctr">
                <a:spcBef>
                  <a:spcPts val="0"/>
                </a:spcBef>
                <a:spcAft>
                  <a:spcPts val="0"/>
                </a:spcAft>
                <a:defRPr/>
              </a:pPr>
              <a:endParaRPr lang="zh-CN" altLang="en-US" sz="2400" kern="0" dirty="0">
                <a:solidFill>
                  <a:srgbClr val="FFFFFF"/>
                </a:solidFill>
                <a:latin typeface="华文细黑" pitchFamily="2" charset="-122"/>
                <a:ea typeface="华文细黑" pitchFamily="2" charset="-122"/>
              </a:endParaRPr>
            </a:p>
          </p:txBody>
        </p:sp>
        <p:sp>
          <p:nvSpPr>
            <p:cNvPr id="20" name="Freeform 13"/>
            <p:cNvSpPr>
              <a:spLocks/>
            </p:cNvSpPr>
            <p:nvPr/>
          </p:nvSpPr>
          <p:spPr bwMode="auto">
            <a:xfrm>
              <a:off x="5959475" y="1671651"/>
              <a:ext cx="2235200" cy="214313"/>
            </a:xfrm>
            <a:custGeom>
              <a:avLst/>
              <a:gdLst>
                <a:gd name="T0" fmla="*/ 0 w 105"/>
                <a:gd name="T1" fmla="*/ 0 h 6"/>
                <a:gd name="T2" fmla="*/ 495123 w 105"/>
                <a:gd name="T3" fmla="*/ 0 h 6"/>
                <a:gd name="T4" fmla="*/ 471546 w 105"/>
                <a:gd name="T5" fmla="*/ 100013 h 6"/>
                <a:gd name="T6" fmla="*/ 23577 w 105"/>
                <a:gd name="T7" fmla="*/ 100013 h 6"/>
                <a:gd name="T8" fmla="*/ 0 w 105"/>
                <a:gd name="T9" fmla="*/ 0 h 6"/>
                <a:gd name="T10" fmla="*/ 0 60000 65536"/>
                <a:gd name="T11" fmla="*/ 0 60000 65536"/>
                <a:gd name="T12" fmla="*/ 0 60000 65536"/>
                <a:gd name="T13" fmla="*/ 0 60000 65536"/>
                <a:gd name="T14" fmla="*/ 0 60000 65536"/>
                <a:gd name="T15" fmla="*/ 0 w 105"/>
                <a:gd name="T16" fmla="*/ 0 h 6"/>
                <a:gd name="T17" fmla="*/ 105 w 105"/>
                <a:gd name="T18" fmla="*/ 6 h 6"/>
              </a:gdLst>
              <a:ahLst/>
              <a:cxnLst>
                <a:cxn ang="T10">
                  <a:pos x="T0" y="T1"/>
                </a:cxn>
                <a:cxn ang="T11">
                  <a:pos x="T2" y="T3"/>
                </a:cxn>
                <a:cxn ang="T12">
                  <a:pos x="T4" y="T5"/>
                </a:cxn>
                <a:cxn ang="T13">
                  <a:pos x="T6" y="T7"/>
                </a:cxn>
                <a:cxn ang="T14">
                  <a:pos x="T8" y="T9"/>
                </a:cxn>
              </a:cxnLst>
              <a:rect l="T15" t="T16" r="T17" b="T18"/>
              <a:pathLst>
                <a:path w="105" h="6">
                  <a:moveTo>
                    <a:pt x="0" y="0"/>
                  </a:moveTo>
                  <a:lnTo>
                    <a:pt x="105" y="0"/>
                  </a:lnTo>
                  <a:cubicBezTo>
                    <a:pt x="103" y="2"/>
                    <a:pt x="101" y="4"/>
                    <a:pt x="100" y="6"/>
                  </a:cubicBezTo>
                  <a:lnTo>
                    <a:pt x="5" y="6"/>
                  </a:lnTo>
                  <a:cubicBezTo>
                    <a:pt x="4" y="4"/>
                    <a:pt x="2" y="2"/>
                    <a:pt x="0" y="0"/>
                  </a:cubicBezTo>
                </a:path>
              </a:pathLst>
            </a:custGeom>
            <a:gradFill rotWithShape="0">
              <a:gsLst>
                <a:gs pos="0">
                  <a:srgbClr val="FFFFFF"/>
                </a:gs>
                <a:gs pos="100000">
                  <a:srgbClr val="FFFFFF">
                    <a:alpha val="0"/>
                  </a:srgbClr>
                </a:gs>
              </a:gsLst>
              <a:lin ang="5400000" scaled="1"/>
            </a:gradFill>
            <a:ln w="0">
              <a:noFill/>
              <a:round/>
              <a:headEnd/>
              <a:tailEnd/>
            </a:ln>
          </p:spPr>
          <p:txBody>
            <a:bodyPr/>
            <a:lstStyle/>
            <a:p>
              <a:pPr fontAlgn="auto">
                <a:spcBef>
                  <a:spcPts val="0"/>
                </a:spcBef>
                <a:spcAft>
                  <a:spcPts val="0"/>
                </a:spcAft>
                <a:defRPr/>
              </a:pPr>
              <a:endParaRPr lang="zh-CN" altLang="en-US" kern="0">
                <a:solidFill>
                  <a:sysClr val="windowText" lastClr="000000"/>
                </a:solidFill>
                <a:latin typeface="华文细黑" pitchFamily="2" charset="-122"/>
                <a:ea typeface="华文细黑" pitchFamily="2" charset="-122"/>
              </a:endParaRPr>
            </a:p>
          </p:txBody>
        </p:sp>
      </p:grpSp>
    </p:spTree>
    <p:extLst>
      <p:ext uri="{BB962C8B-B14F-4D97-AF65-F5344CB8AC3E}">
        <p14:creationId xmlns:p14="http://schemas.microsoft.com/office/powerpoint/2010/main" val="3418585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TextBox 34"/>
          <p:cNvSpPr txBox="1">
            <a:spLocks noChangeArrowheads="1"/>
          </p:cNvSpPr>
          <p:nvPr/>
        </p:nvSpPr>
        <p:spPr bwMode="auto">
          <a:xfrm>
            <a:off x="7425660" y="1283694"/>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3200" dirty="0">
                <a:latin typeface="微软雅黑" panose="020B0503020204020204" pitchFamily="34" charset="-122"/>
                <a:ea typeface="微软雅黑" panose="020B0503020204020204" pitchFamily="34" charset="-122"/>
              </a:rPr>
              <a:t>结构设计</a:t>
            </a:r>
            <a:r>
              <a:rPr kumimoji="0" lang="zh-CN" altLang="en-US" dirty="0">
                <a:latin typeface="微软雅黑" panose="020B0503020204020204" pitchFamily="34" charset="-122"/>
                <a:ea typeface="微软雅黑" panose="020B0503020204020204" pitchFamily="34" charset="-122"/>
              </a:rPr>
              <a:t>（</a:t>
            </a:r>
            <a:r>
              <a:rPr kumimoji="0" lang="zh-CN" altLang="en-US" dirty="0">
                <a:solidFill>
                  <a:srgbClr val="009900"/>
                </a:solidFill>
                <a:latin typeface="微软雅黑" panose="020B0503020204020204" pitchFamily="34" charset="-122"/>
                <a:ea typeface="微软雅黑" panose="020B0503020204020204" pitchFamily="34" charset="-122"/>
              </a:rPr>
              <a:t>系统</a:t>
            </a:r>
            <a:r>
              <a:rPr kumimoji="0" lang="zh-CN" altLang="en-US" dirty="0">
                <a:latin typeface="微软雅黑" panose="020B0503020204020204" pitchFamily="34" charset="-122"/>
                <a:ea typeface="微软雅黑" panose="020B0503020204020204" pitchFamily="34" charset="-122"/>
              </a:rPr>
              <a:t>）</a:t>
            </a:r>
          </a:p>
        </p:txBody>
      </p:sp>
      <p:pic>
        <p:nvPicPr>
          <p:cNvPr id="7" name="图片 5" descr="9.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782" y="1124744"/>
            <a:ext cx="6488480" cy="509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10.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2564904"/>
            <a:ext cx="42291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475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TextBox 34"/>
          <p:cNvSpPr txBox="1">
            <a:spLocks noChangeArrowheads="1"/>
          </p:cNvSpPr>
          <p:nvPr/>
        </p:nvSpPr>
        <p:spPr bwMode="auto">
          <a:xfrm>
            <a:off x="915689" y="107156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3200" dirty="0">
                <a:latin typeface="微软雅黑" panose="020B0503020204020204" pitchFamily="34" charset="-122"/>
                <a:ea typeface="微软雅黑" panose="020B0503020204020204" pitchFamily="34" charset="-122"/>
              </a:rPr>
              <a:t>交互设计</a:t>
            </a:r>
            <a:r>
              <a:rPr kumimoji="0" lang="zh-CN" altLang="en-US" dirty="0">
                <a:latin typeface="微软雅黑" panose="020B0503020204020204" pitchFamily="34" charset="-122"/>
                <a:ea typeface="微软雅黑" panose="020B0503020204020204" pitchFamily="34" charset="-122"/>
              </a:rPr>
              <a:t>（</a:t>
            </a:r>
            <a:r>
              <a:rPr kumimoji="0" lang="zh-CN" altLang="en-US" dirty="0">
                <a:solidFill>
                  <a:srgbClr val="009900"/>
                </a:solidFill>
                <a:latin typeface="微软雅黑" panose="020B0503020204020204" pitchFamily="34" charset="-122"/>
                <a:ea typeface="微软雅黑" panose="020B0503020204020204" pitchFamily="34" charset="-122"/>
              </a:rPr>
              <a:t>网页</a:t>
            </a:r>
            <a:r>
              <a:rPr kumimoji="0" lang="zh-CN" altLang="en-US" dirty="0">
                <a:latin typeface="微软雅黑" panose="020B0503020204020204" pitchFamily="34" charset="-122"/>
                <a:ea typeface="微软雅黑" panose="020B0503020204020204" pitchFamily="34" charset="-122"/>
              </a:rPr>
              <a:t>）</a:t>
            </a:r>
          </a:p>
        </p:txBody>
      </p:sp>
      <p:pic>
        <p:nvPicPr>
          <p:cNvPr id="7" name="图片 6" descr="1.gif"/>
          <p:cNvPicPr>
            <a:picLocks noChangeAspect="1"/>
          </p:cNvPicPr>
          <p:nvPr/>
        </p:nvPicPr>
        <p:blipFill>
          <a:blip r:embed="rId2"/>
          <a:stretch>
            <a:fillRect/>
          </a:stretch>
        </p:blipFill>
        <p:spPr>
          <a:xfrm>
            <a:off x="915689" y="1857375"/>
            <a:ext cx="4981575" cy="4067175"/>
          </a:xfrm>
          <a:prstGeom prst="rect">
            <a:avLst/>
          </a:prstGeom>
          <a:ln>
            <a:solidFill>
              <a:schemeClr val="accent2">
                <a:lumMod val="60000"/>
                <a:lumOff val="40000"/>
              </a:schemeClr>
            </a:solidFill>
          </a:ln>
        </p:spPr>
      </p:pic>
      <p:pic>
        <p:nvPicPr>
          <p:cNvPr id="8" name="图片 7" descr="2.gif"/>
          <p:cNvPicPr>
            <a:picLocks noChangeAspect="1"/>
          </p:cNvPicPr>
          <p:nvPr/>
        </p:nvPicPr>
        <p:blipFill>
          <a:blip r:embed="rId3"/>
          <a:stretch>
            <a:fillRect/>
          </a:stretch>
        </p:blipFill>
        <p:spPr>
          <a:xfrm>
            <a:off x="6424015" y="3839961"/>
            <a:ext cx="3276600" cy="2105025"/>
          </a:xfrm>
          <a:prstGeom prst="rect">
            <a:avLst/>
          </a:prstGeom>
          <a:ln>
            <a:solidFill>
              <a:schemeClr val="accent2">
                <a:lumMod val="60000"/>
                <a:lumOff val="40000"/>
              </a:schemeClr>
            </a:solidFill>
          </a:ln>
        </p:spPr>
      </p:pic>
      <p:sp>
        <p:nvSpPr>
          <p:cNvPr id="9" name="TextBox 9"/>
          <p:cNvSpPr txBox="1">
            <a:spLocks noChangeArrowheads="1"/>
          </p:cNvSpPr>
          <p:nvPr/>
        </p:nvSpPr>
        <p:spPr bwMode="auto">
          <a:xfrm>
            <a:off x="6277211" y="2780928"/>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dirty="0">
                <a:latin typeface="微软雅黑" panose="020B0503020204020204" pitchFamily="34" charset="-122"/>
                <a:ea typeface="微软雅黑" panose="020B0503020204020204" pitchFamily="34" charset="-122"/>
              </a:rPr>
              <a:t>安全提问的问题在哪里？</a:t>
            </a:r>
          </a:p>
        </p:txBody>
      </p:sp>
    </p:spTree>
    <p:extLst>
      <p:ext uri="{BB962C8B-B14F-4D97-AF65-F5344CB8AC3E}">
        <p14:creationId xmlns:p14="http://schemas.microsoft.com/office/powerpoint/2010/main" val="834614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TextBox 34"/>
          <p:cNvSpPr txBox="1">
            <a:spLocks noChangeArrowheads="1"/>
          </p:cNvSpPr>
          <p:nvPr/>
        </p:nvSpPr>
        <p:spPr bwMode="auto">
          <a:xfrm>
            <a:off x="978743" y="987425"/>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3200" dirty="0">
                <a:latin typeface="微软雅黑" panose="020B0503020204020204" pitchFamily="34" charset="-122"/>
                <a:ea typeface="微软雅黑" panose="020B0503020204020204" pitchFamily="34" charset="-122"/>
              </a:rPr>
              <a:t>视觉设计</a:t>
            </a:r>
            <a:r>
              <a:rPr kumimoji="0" lang="zh-CN" altLang="en-US" dirty="0">
                <a:latin typeface="微软雅黑" panose="020B0503020204020204" pitchFamily="34" charset="-122"/>
                <a:ea typeface="微软雅黑" panose="020B0503020204020204" pitchFamily="34" charset="-122"/>
              </a:rPr>
              <a:t>（</a:t>
            </a:r>
            <a:r>
              <a:rPr kumimoji="0" lang="zh-CN" altLang="en-US" dirty="0">
                <a:solidFill>
                  <a:srgbClr val="009900"/>
                </a:solidFill>
                <a:latin typeface="微软雅黑" panose="020B0503020204020204" pitchFamily="34" charset="-122"/>
                <a:ea typeface="微软雅黑" panose="020B0503020204020204" pitchFamily="34" charset="-122"/>
              </a:rPr>
              <a:t>网页</a:t>
            </a:r>
            <a:r>
              <a:rPr kumimoji="0" lang="zh-CN" altLang="en-US" dirty="0">
                <a:latin typeface="微软雅黑" panose="020B0503020204020204" pitchFamily="34" charset="-122"/>
                <a:ea typeface="微软雅黑" panose="020B0503020204020204" pitchFamily="34" charset="-122"/>
              </a:rPr>
              <a:t>）</a:t>
            </a:r>
          </a:p>
        </p:txBody>
      </p:sp>
      <p:pic>
        <p:nvPicPr>
          <p:cNvPr id="7" name="图片 6" descr="5.gif"/>
          <p:cNvPicPr>
            <a:picLocks noChangeAspect="1"/>
          </p:cNvPicPr>
          <p:nvPr/>
        </p:nvPicPr>
        <p:blipFill>
          <a:blip r:embed="rId2"/>
          <a:stretch>
            <a:fillRect/>
          </a:stretch>
        </p:blipFill>
        <p:spPr>
          <a:xfrm>
            <a:off x="6862721" y="1703250"/>
            <a:ext cx="3201439" cy="4981469"/>
          </a:xfrm>
          <a:prstGeom prst="rect">
            <a:avLst/>
          </a:prstGeom>
          <a:ln w="3175">
            <a:solidFill>
              <a:schemeClr val="accent5"/>
            </a:solidFill>
          </a:ln>
        </p:spPr>
      </p:pic>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9576" y="1700808"/>
            <a:ext cx="3999984" cy="4955335"/>
          </a:xfrm>
          <a:prstGeom prst="rect">
            <a:avLst/>
          </a:prstGeom>
          <a:noFill/>
          <a:ln>
            <a:noFill/>
          </a:ln>
          <a:effectLst>
            <a:outerShdw dist="17961" dir="2700000" algn="ctr" rotWithShape="0">
              <a:srgbClr val="2F4D7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601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TextBox 34"/>
          <p:cNvSpPr txBox="1">
            <a:spLocks noChangeArrowheads="1"/>
          </p:cNvSpPr>
          <p:nvPr/>
        </p:nvSpPr>
        <p:spPr bwMode="auto">
          <a:xfrm rot="20464970">
            <a:off x="3809295" y="3346450"/>
            <a:ext cx="419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dirty="0">
                <a:latin typeface="微软雅黑" panose="020B0503020204020204" pitchFamily="34" charset="-122"/>
                <a:ea typeface="微软雅黑" panose="020B0503020204020204" pitchFamily="34" charset="-122"/>
              </a:rPr>
              <a:t>用户界面（</a:t>
            </a:r>
            <a:r>
              <a:rPr kumimoji="0" lang="en-US" altLang="zh-CN" dirty="0">
                <a:latin typeface="微软雅黑" panose="020B0503020204020204" pitchFamily="34" charset="-122"/>
                <a:ea typeface="微软雅黑" panose="020B0503020204020204" pitchFamily="34" charset="-122"/>
              </a:rPr>
              <a:t>UI</a:t>
            </a:r>
            <a:r>
              <a:rPr kumimoji="0" lang="zh-CN" altLang="en-US" dirty="0">
                <a:latin typeface="微软雅黑" panose="020B0503020204020204" pitchFamily="34" charset="-122"/>
                <a:ea typeface="微软雅黑" panose="020B0503020204020204" pitchFamily="34" charset="-122"/>
              </a:rPr>
              <a:t>）设计工作流程</a:t>
            </a:r>
          </a:p>
        </p:txBody>
      </p:sp>
      <p:sp>
        <p:nvSpPr>
          <p:cNvPr id="4" name="AutoShape 4"/>
          <p:cNvSpPr>
            <a:spLocks noChangeArrowheads="1"/>
          </p:cNvSpPr>
          <p:nvPr/>
        </p:nvSpPr>
        <p:spPr bwMode="auto">
          <a:xfrm rot="20298947">
            <a:off x="2402770" y="2233613"/>
            <a:ext cx="6888162" cy="31242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93" y="10800"/>
                </a:moveTo>
                <a:cubicBezTo>
                  <a:pt x="393" y="16548"/>
                  <a:pt x="5052" y="21207"/>
                  <a:pt x="10800" y="21207"/>
                </a:cubicBezTo>
                <a:cubicBezTo>
                  <a:pt x="16548" y="21207"/>
                  <a:pt x="21207" y="16548"/>
                  <a:pt x="21207" y="10800"/>
                </a:cubicBezTo>
                <a:cubicBezTo>
                  <a:pt x="21207" y="5052"/>
                  <a:pt x="16548" y="393"/>
                  <a:pt x="10800" y="393"/>
                </a:cubicBezTo>
                <a:cubicBezTo>
                  <a:pt x="5052" y="393"/>
                  <a:pt x="393" y="5052"/>
                  <a:pt x="393" y="10800"/>
                </a:cubicBezTo>
                <a:close/>
              </a:path>
            </a:pathLst>
          </a:custGeom>
          <a:gradFill rotWithShape="1">
            <a:gsLst>
              <a:gs pos="0">
                <a:srgbClr val="99CCFF"/>
              </a:gs>
              <a:gs pos="100000">
                <a:srgbClr val="4694D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AutoShape 9"/>
          <p:cNvSpPr>
            <a:spLocks noChangeArrowheads="1"/>
          </p:cNvSpPr>
          <p:nvPr/>
        </p:nvSpPr>
        <p:spPr bwMode="auto">
          <a:xfrm rot="20298947">
            <a:off x="2596445" y="2305050"/>
            <a:ext cx="6496050" cy="29098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9" y="10800"/>
                </a:moveTo>
                <a:cubicBezTo>
                  <a:pt x="199" y="16655"/>
                  <a:pt x="4945" y="21401"/>
                  <a:pt x="10800" y="21401"/>
                </a:cubicBezTo>
                <a:cubicBezTo>
                  <a:pt x="16655" y="21401"/>
                  <a:pt x="21401" y="16655"/>
                  <a:pt x="21401" y="10800"/>
                </a:cubicBezTo>
                <a:cubicBezTo>
                  <a:pt x="21401" y="4945"/>
                  <a:pt x="16655" y="199"/>
                  <a:pt x="10800" y="199"/>
                </a:cubicBezTo>
                <a:cubicBezTo>
                  <a:pt x="4945" y="199"/>
                  <a:pt x="199" y="4945"/>
                  <a:pt x="199" y="10800"/>
                </a:cubicBezTo>
                <a:close/>
              </a:path>
            </a:pathLst>
          </a:custGeom>
          <a:gradFill rotWithShape="1">
            <a:gsLst>
              <a:gs pos="0">
                <a:srgbClr val="8BBD8A"/>
              </a:gs>
              <a:gs pos="100000">
                <a:srgbClr val="0080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AutoShape 67"/>
          <p:cNvSpPr>
            <a:spLocks noChangeArrowheads="1"/>
          </p:cNvSpPr>
          <p:nvPr/>
        </p:nvSpPr>
        <p:spPr bwMode="auto">
          <a:xfrm>
            <a:off x="4037895" y="1774825"/>
            <a:ext cx="1400175" cy="1393825"/>
          </a:xfrm>
          <a:custGeom>
            <a:avLst/>
            <a:gdLst>
              <a:gd name="T0" fmla="*/ 45381746 w 21600"/>
              <a:gd name="T1" fmla="*/ 0 h 21600"/>
              <a:gd name="T2" fmla="*/ 13290967 w 21600"/>
              <a:gd name="T3" fmla="*/ 13170678 h 21600"/>
              <a:gd name="T4" fmla="*/ 0 w 21600"/>
              <a:gd name="T5" fmla="*/ 44971054 h 21600"/>
              <a:gd name="T6" fmla="*/ 13290967 w 21600"/>
              <a:gd name="T7" fmla="*/ 76771365 h 21600"/>
              <a:gd name="T8" fmla="*/ 45381746 w 21600"/>
              <a:gd name="T9" fmla="*/ 89942043 h 21600"/>
              <a:gd name="T10" fmla="*/ 77472461 w 21600"/>
              <a:gd name="T11" fmla="*/ 76771365 h 21600"/>
              <a:gd name="T12" fmla="*/ 90763427 w 21600"/>
              <a:gd name="T13" fmla="*/ 44971054 h 21600"/>
              <a:gd name="T14" fmla="*/ 77472461 w 21600"/>
              <a:gd name="T15" fmla="*/ 13170678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FFE5E5"/>
              </a:gs>
              <a:gs pos="64999">
                <a:srgbClr val="FFBEBD"/>
              </a:gs>
              <a:gs pos="100000">
                <a:srgbClr val="FFA2A1"/>
              </a:gs>
            </a:gsLst>
            <a:lin ang="5400000" scaled="1"/>
          </a:gradFill>
          <a:ln w="9525" cap="flat" cmpd="sng">
            <a:solidFill>
              <a:srgbClr val="BE4B48"/>
            </a:solidFill>
            <a:prstDash val="solid"/>
            <a:round/>
            <a:headEnd/>
            <a:tailEnd/>
          </a:ln>
          <a:effectLst>
            <a:outerShdw blurRad="40000" dist="20000" dir="5400000" rotWithShape="0">
              <a:srgbClr val="000000">
                <a:alpha val="37999"/>
              </a:srgbClr>
            </a:outerShdw>
          </a:effectLst>
        </p:spPr>
        <p:txBody>
          <a:bodyPr wrap="none" anchor="ctr"/>
          <a:lstStyle/>
          <a:p>
            <a:endParaRPr lang="zh-CN" altLang="en-US"/>
          </a:p>
        </p:txBody>
      </p:sp>
      <p:sp>
        <p:nvSpPr>
          <p:cNvPr id="8" name="Oval 66"/>
          <p:cNvSpPr>
            <a:spLocks noChangeArrowheads="1"/>
          </p:cNvSpPr>
          <p:nvPr/>
        </p:nvSpPr>
        <p:spPr bwMode="auto">
          <a:xfrm>
            <a:off x="4095045" y="1841500"/>
            <a:ext cx="1285875" cy="1277938"/>
          </a:xfrm>
          <a:prstGeom prst="ellipse">
            <a:avLst/>
          </a:prstGeom>
          <a:gradFill rotWithShape="1">
            <a:gsLst>
              <a:gs pos="0">
                <a:srgbClr val="AACEEE"/>
              </a:gs>
              <a:gs pos="100000">
                <a:srgbClr val="E2EEF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9" name="AutoShape 99"/>
          <p:cNvSpPr>
            <a:spLocks noChangeArrowheads="1"/>
          </p:cNvSpPr>
          <p:nvPr/>
        </p:nvSpPr>
        <p:spPr bwMode="auto">
          <a:xfrm>
            <a:off x="4179182" y="1938338"/>
            <a:ext cx="1120775" cy="11144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chemeClr val="accent1"/>
              </a:gs>
              <a:gs pos="100000">
                <a:srgbClr val="AACEE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AutoShape 101"/>
          <p:cNvSpPr>
            <a:spLocks noChangeArrowheads="1"/>
          </p:cNvSpPr>
          <p:nvPr/>
        </p:nvSpPr>
        <p:spPr bwMode="auto">
          <a:xfrm>
            <a:off x="7912982" y="1468438"/>
            <a:ext cx="1282700" cy="1282700"/>
          </a:xfrm>
          <a:custGeom>
            <a:avLst/>
            <a:gdLst>
              <a:gd name="T0" fmla="*/ 38086095 w 21600"/>
              <a:gd name="T1" fmla="*/ 0 h 21600"/>
              <a:gd name="T2" fmla="*/ 11154264 w 21600"/>
              <a:gd name="T3" fmla="*/ 11154264 h 21600"/>
              <a:gd name="T4" fmla="*/ 0 w 21600"/>
              <a:gd name="T5" fmla="*/ 38086095 h 21600"/>
              <a:gd name="T6" fmla="*/ 11154264 w 21600"/>
              <a:gd name="T7" fmla="*/ 65017925 h 21600"/>
              <a:gd name="T8" fmla="*/ 38086095 w 21600"/>
              <a:gd name="T9" fmla="*/ 76172189 h 21600"/>
              <a:gd name="T10" fmla="*/ 65017925 w 21600"/>
              <a:gd name="T11" fmla="*/ 65017925 h 21600"/>
              <a:gd name="T12" fmla="*/ 76172189 w 21600"/>
              <a:gd name="T13" fmla="*/ 38086095 h 21600"/>
              <a:gd name="T14" fmla="*/ 65017925 w 21600"/>
              <a:gd name="T15" fmla="*/ 1115426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EDEDED"/>
              </a:gs>
              <a:gs pos="64999">
                <a:srgbClr val="D0D0D0"/>
              </a:gs>
              <a:gs pos="100000">
                <a:srgbClr val="BCBCBC"/>
              </a:gs>
            </a:gsLst>
            <a:lin ang="5400000" scaled="1"/>
          </a:gradFill>
          <a:ln w="9525" cap="flat" cmpd="sng">
            <a:solidFill>
              <a:srgbClr val="000000"/>
            </a:solidFill>
            <a:prstDash val="solid"/>
            <a:round/>
            <a:headEnd/>
            <a:tailEnd/>
          </a:ln>
          <a:effectLst>
            <a:outerShdw blurRad="40000" dist="20000" dir="5400000" rotWithShape="0">
              <a:srgbClr val="000000">
                <a:alpha val="37999"/>
              </a:srgbClr>
            </a:outerShdw>
          </a:effectLst>
        </p:spPr>
        <p:txBody>
          <a:bodyPr wrap="none" anchor="ctr"/>
          <a:lstStyle/>
          <a:p>
            <a:endParaRPr lang="zh-CN" altLang="en-US"/>
          </a:p>
        </p:txBody>
      </p:sp>
      <p:sp>
        <p:nvSpPr>
          <p:cNvPr id="11" name="Oval 102"/>
          <p:cNvSpPr>
            <a:spLocks noChangeArrowheads="1"/>
          </p:cNvSpPr>
          <p:nvPr/>
        </p:nvSpPr>
        <p:spPr bwMode="auto">
          <a:xfrm>
            <a:off x="7966957" y="1522413"/>
            <a:ext cx="1174750" cy="1174750"/>
          </a:xfrm>
          <a:prstGeom prst="ellipse">
            <a:avLst/>
          </a:prstGeom>
          <a:gradFill rotWithShape="1">
            <a:gsLst>
              <a:gs pos="0">
                <a:srgbClr val="28D8E6"/>
              </a:gs>
              <a:gs pos="100000">
                <a:srgbClr val="B4F2F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12" name="AutoShape 103"/>
          <p:cNvSpPr>
            <a:spLocks noChangeArrowheads="1"/>
          </p:cNvSpPr>
          <p:nvPr/>
        </p:nvSpPr>
        <p:spPr bwMode="auto">
          <a:xfrm>
            <a:off x="8044745" y="1600200"/>
            <a:ext cx="1025525" cy="102711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rgbClr val="DEF9FC"/>
              </a:gs>
              <a:gs pos="100000">
                <a:srgbClr val="28D8E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AutoShape 109"/>
          <p:cNvSpPr>
            <a:spLocks noChangeArrowheads="1"/>
          </p:cNvSpPr>
          <p:nvPr/>
        </p:nvSpPr>
        <p:spPr bwMode="auto">
          <a:xfrm>
            <a:off x="2321807" y="3167063"/>
            <a:ext cx="1473200" cy="1470025"/>
          </a:xfrm>
          <a:custGeom>
            <a:avLst/>
            <a:gdLst>
              <a:gd name="T0" fmla="*/ 50238848 w 21600"/>
              <a:gd name="T1" fmla="*/ 0 h 21600"/>
              <a:gd name="T2" fmla="*/ 14713449 w 21600"/>
              <a:gd name="T3" fmla="*/ 14650092 h 21600"/>
              <a:gd name="T4" fmla="*/ 0 w 21600"/>
              <a:gd name="T5" fmla="*/ 50022569 h 21600"/>
              <a:gd name="T6" fmla="*/ 14713449 w 21600"/>
              <a:gd name="T7" fmla="*/ 85394977 h 21600"/>
              <a:gd name="T8" fmla="*/ 50238848 w 21600"/>
              <a:gd name="T9" fmla="*/ 100045069 h 21600"/>
              <a:gd name="T10" fmla="*/ 85764248 w 21600"/>
              <a:gd name="T11" fmla="*/ 85394977 h 21600"/>
              <a:gd name="T12" fmla="*/ 100477696 w 21600"/>
              <a:gd name="T13" fmla="*/ 50022569 h 21600"/>
              <a:gd name="T14" fmla="*/ 85764248 w 21600"/>
              <a:gd name="T15" fmla="*/ 1465009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FF8F26"/>
              </a:gs>
              <a:gs pos="20000">
                <a:srgbClr val="FF8F2A"/>
              </a:gs>
              <a:gs pos="100000">
                <a:srgbClr val="CB6C1D"/>
              </a:gs>
            </a:gsLst>
            <a:lin ang="5400000"/>
          </a:gradFill>
          <a:ln w="9525" cap="flat" cmpd="sng">
            <a:solidFill>
              <a:srgbClr val="F69240"/>
            </a:solidFill>
            <a:prstDash val="solid"/>
            <a:round/>
            <a:headEnd/>
            <a:tailEnd/>
          </a:ln>
          <a:effectLst>
            <a:outerShdw blurRad="40000" dist="23000" dir="5400000" rotWithShape="0">
              <a:srgbClr val="000000">
                <a:alpha val="34998"/>
              </a:srgbClr>
            </a:outerShdw>
          </a:effectLst>
        </p:spPr>
        <p:txBody>
          <a:bodyPr wrap="none" anchor="ctr"/>
          <a:lstStyle/>
          <a:p>
            <a:endParaRPr lang="zh-CN" altLang="en-US"/>
          </a:p>
        </p:txBody>
      </p:sp>
      <p:sp>
        <p:nvSpPr>
          <p:cNvPr id="14" name="Oval 110"/>
          <p:cNvSpPr>
            <a:spLocks noChangeArrowheads="1"/>
          </p:cNvSpPr>
          <p:nvPr/>
        </p:nvSpPr>
        <p:spPr bwMode="auto">
          <a:xfrm>
            <a:off x="2382132" y="3236913"/>
            <a:ext cx="1352550" cy="1347787"/>
          </a:xfrm>
          <a:prstGeom prst="ellipse">
            <a:avLst/>
          </a:prstGeom>
          <a:gradFill rotWithShape="1">
            <a:gsLst>
              <a:gs pos="0">
                <a:srgbClr val="AACEEE"/>
              </a:gs>
              <a:gs pos="100000">
                <a:srgbClr val="E1EEF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15" name="AutoShape 111"/>
          <p:cNvSpPr>
            <a:spLocks noChangeArrowheads="1"/>
          </p:cNvSpPr>
          <p:nvPr/>
        </p:nvSpPr>
        <p:spPr bwMode="auto">
          <a:xfrm>
            <a:off x="2471032" y="3338513"/>
            <a:ext cx="1177925" cy="11763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chemeClr val="accent1"/>
              </a:gs>
              <a:gs pos="100000">
                <a:srgbClr val="AACEE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AutoShape 113"/>
          <p:cNvSpPr>
            <a:spLocks noChangeArrowheads="1"/>
          </p:cNvSpPr>
          <p:nvPr/>
        </p:nvSpPr>
        <p:spPr bwMode="auto">
          <a:xfrm>
            <a:off x="7616120" y="3121025"/>
            <a:ext cx="1450975" cy="1447800"/>
          </a:xfrm>
          <a:custGeom>
            <a:avLst/>
            <a:gdLst>
              <a:gd name="T0" fmla="*/ 2147483647 w 21600"/>
              <a:gd name="T1" fmla="*/ 0 h 21600"/>
              <a:gd name="T2" fmla="*/ 958778216 w 21600"/>
              <a:gd name="T3" fmla="*/ 952497700 h 21600"/>
              <a:gd name="T4" fmla="*/ 0 w 21600"/>
              <a:gd name="T5" fmla="*/ 2147483647 h 21600"/>
              <a:gd name="T6" fmla="*/ 958778216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95249770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45BAD6"/>
              </a:gs>
              <a:gs pos="100000">
                <a:srgbClr val="00A0C6"/>
              </a:gs>
            </a:gsLst>
            <a:lin ang="5400000" scaled="1"/>
          </a:gradFill>
          <a:ln w="9525">
            <a:solidFill>
              <a:schemeClr val="bg1"/>
            </a:solidFill>
            <a:round/>
            <a:headEnd/>
            <a:tailEnd/>
          </a:ln>
          <a:effectLst>
            <a:outerShdw dist="38100" dir="5400000" algn="ctr" rotWithShape="0">
              <a:srgbClr val="03678F"/>
            </a:outerShdw>
          </a:effectLst>
        </p:spPr>
        <p:txBody>
          <a:bodyPr wrap="none" anchor="ctr"/>
          <a:lstStyle/>
          <a:p>
            <a:endParaRPr lang="zh-CN" altLang="en-US"/>
          </a:p>
        </p:txBody>
      </p:sp>
      <p:sp>
        <p:nvSpPr>
          <p:cNvPr id="17" name="Oval 114"/>
          <p:cNvSpPr>
            <a:spLocks noChangeArrowheads="1"/>
          </p:cNvSpPr>
          <p:nvPr/>
        </p:nvSpPr>
        <p:spPr bwMode="auto">
          <a:xfrm>
            <a:off x="7676445" y="3181350"/>
            <a:ext cx="1330325" cy="1327150"/>
          </a:xfrm>
          <a:prstGeom prst="ellipse">
            <a:avLst/>
          </a:prstGeom>
          <a:gradFill rotWithShape="1">
            <a:gsLst>
              <a:gs pos="0">
                <a:srgbClr val="28D8E6"/>
              </a:gs>
              <a:gs pos="100000">
                <a:srgbClr val="B4F2F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18" name="AutoShape 115"/>
          <p:cNvSpPr>
            <a:spLocks noChangeArrowheads="1"/>
          </p:cNvSpPr>
          <p:nvPr/>
        </p:nvSpPr>
        <p:spPr bwMode="auto">
          <a:xfrm>
            <a:off x="7765345" y="3270250"/>
            <a:ext cx="1158875" cy="1157288"/>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rgbClr val="DEF9FC"/>
              </a:gs>
              <a:gs pos="100000">
                <a:srgbClr val="28D8E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AutoShape 117"/>
          <p:cNvSpPr>
            <a:spLocks noChangeArrowheads="1"/>
          </p:cNvSpPr>
          <p:nvPr/>
        </p:nvSpPr>
        <p:spPr bwMode="auto">
          <a:xfrm>
            <a:off x="3493382" y="4608513"/>
            <a:ext cx="1584325" cy="1584325"/>
          </a:xfrm>
          <a:custGeom>
            <a:avLst/>
            <a:gdLst>
              <a:gd name="T0" fmla="*/ 58103872 w 21600"/>
              <a:gd name="T1" fmla="*/ 0 h 21600"/>
              <a:gd name="T2" fmla="*/ 17016897 w 21600"/>
              <a:gd name="T3" fmla="*/ 17016897 h 21600"/>
              <a:gd name="T4" fmla="*/ 0 w 21600"/>
              <a:gd name="T5" fmla="*/ 58103872 h 21600"/>
              <a:gd name="T6" fmla="*/ 17016897 w 21600"/>
              <a:gd name="T7" fmla="*/ 99190774 h 21600"/>
              <a:gd name="T8" fmla="*/ 58103872 w 21600"/>
              <a:gd name="T9" fmla="*/ 116207672 h 21600"/>
              <a:gd name="T10" fmla="*/ 99190774 w 21600"/>
              <a:gd name="T11" fmla="*/ 99190774 h 21600"/>
              <a:gd name="T12" fmla="*/ 116207672 w 21600"/>
              <a:gd name="T13" fmla="*/ 58103872 h 21600"/>
              <a:gd name="T14" fmla="*/ 99190774 w 21600"/>
              <a:gd name="T15" fmla="*/ 1701689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7B57A8"/>
              </a:gs>
              <a:gs pos="20000">
                <a:srgbClr val="7B58A6"/>
              </a:gs>
              <a:gs pos="100000">
                <a:srgbClr val="5D417E"/>
              </a:gs>
            </a:gsLst>
            <a:lin ang="5400000"/>
          </a:gradFill>
          <a:ln w="9525" cap="flat" cmpd="sng">
            <a:solidFill>
              <a:srgbClr val="7D60A0"/>
            </a:solidFill>
            <a:prstDash val="solid"/>
            <a:round/>
            <a:headEnd/>
            <a:tailEnd/>
          </a:ln>
          <a:effectLst>
            <a:outerShdw blurRad="40000" dist="23000" dir="5400000" rotWithShape="0">
              <a:srgbClr val="000000">
                <a:alpha val="34998"/>
              </a:srgbClr>
            </a:outerShdw>
          </a:effectLst>
        </p:spPr>
        <p:txBody>
          <a:bodyPr wrap="none" anchor="ctr"/>
          <a:lstStyle/>
          <a:p>
            <a:endParaRPr lang="zh-CN" altLang="en-US"/>
          </a:p>
        </p:txBody>
      </p:sp>
      <p:sp>
        <p:nvSpPr>
          <p:cNvPr id="20" name="Oval 118"/>
          <p:cNvSpPr>
            <a:spLocks noChangeArrowheads="1"/>
          </p:cNvSpPr>
          <p:nvPr/>
        </p:nvSpPr>
        <p:spPr bwMode="auto">
          <a:xfrm>
            <a:off x="3558470" y="4684713"/>
            <a:ext cx="1454150" cy="1450975"/>
          </a:xfrm>
          <a:prstGeom prst="ellipse">
            <a:avLst/>
          </a:prstGeom>
          <a:gradFill rotWithShape="1">
            <a:gsLst>
              <a:gs pos="0">
                <a:srgbClr val="AACEEE"/>
              </a:gs>
              <a:gs pos="100000">
                <a:srgbClr val="E1EEF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21" name="AutoShape 119"/>
          <p:cNvSpPr>
            <a:spLocks noChangeArrowheads="1"/>
          </p:cNvSpPr>
          <p:nvPr/>
        </p:nvSpPr>
        <p:spPr bwMode="auto">
          <a:xfrm>
            <a:off x="3653720" y="4794250"/>
            <a:ext cx="1266825" cy="1266825"/>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chemeClr val="accent1"/>
              </a:gs>
              <a:gs pos="100000">
                <a:srgbClr val="AACEE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AutoShape 121"/>
          <p:cNvSpPr>
            <a:spLocks noChangeArrowheads="1"/>
          </p:cNvSpPr>
          <p:nvPr/>
        </p:nvSpPr>
        <p:spPr bwMode="auto">
          <a:xfrm>
            <a:off x="6007982" y="1295400"/>
            <a:ext cx="1285875" cy="1282700"/>
          </a:xfrm>
          <a:custGeom>
            <a:avLst/>
            <a:gdLst>
              <a:gd name="T0" fmla="*/ 38274903 w 21600"/>
              <a:gd name="T1" fmla="*/ 0 h 21600"/>
              <a:gd name="T2" fmla="*/ 11209556 w 21600"/>
              <a:gd name="T3" fmla="*/ 11154264 h 21600"/>
              <a:gd name="T4" fmla="*/ 0 w 21600"/>
              <a:gd name="T5" fmla="*/ 38086095 h 21600"/>
              <a:gd name="T6" fmla="*/ 11209556 w 21600"/>
              <a:gd name="T7" fmla="*/ 65017925 h 21600"/>
              <a:gd name="T8" fmla="*/ 38274903 w 21600"/>
              <a:gd name="T9" fmla="*/ 76172189 h 21600"/>
              <a:gd name="T10" fmla="*/ 65340190 w 21600"/>
              <a:gd name="T11" fmla="*/ 65017925 h 21600"/>
              <a:gd name="T12" fmla="*/ 76549746 w 21600"/>
              <a:gd name="T13" fmla="*/ 38086095 h 21600"/>
              <a:gd name="T14" fmla="*/ 65340190 w 21600"/>
              <a:gd name="T15" fmla="*/ 1115426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F0EAF9"/>
              </a:gs>
              <a:gs pos="64999">
                <a:srgbClr val="D9CBEE"/>
              </a:gs>
              <a:gs pos="100000">
                <a:srgbClr val="C9B5E8"/>
              </a:gs>
            </a:gsLst>
            <a:lin ang="5400000" scaled="1"/>
          </a:gradFill>
          <a:ln w="9525" cap="flat" cmpd="sng">
            <a:solidFill>
              <a:srgbClr val="7D60A0"/>
            </a:solidFill>
            <a:prstDash val="solid"/>
            <a:round/>
            <a:headEnd/>
            <a:tailEnd/>
          </a:ln>
          <a:effectLst>
            <a:outerShdw blurRad="40000" dist="20000" dir="5400000" rotWithShape="0">
              <a:srgbClr val="000000">
                <a:alpha val="37999"/>
              </a:srgbClr>
            </a:outerShdw>
          </a:effectLst>
        </p:spPr>
        <p:txBody>
          <a:bodyPr wrap="none" anchor="ctr"/>
          <a:lstStyle/>
          <a:p>
            <a:endParaRPr lang="zh-CN" altLang="en-US"/>
          </a:p>
        </p:txBody>
      </p:sp>
      <p:sp>
        <p:nvSpPr>
          <p:cNvPr id="23" name="Oval 122"/>
          <p:cNvSpPr>
            <a:spLocks noChangeArrowheads="1"/>
          </p:cNvSpPr>
          <p:nvPr/>
        </p:nvSpPr>
        <p:spPr bwMode="auto">
          <a:xfrm>
            <a:off x="6061957" y="1349375"/>
            <a:ext cx="1177925" cy="1174750"/>
          </a:xfrm>
          <a:prstGeom prst="ellipse">
            <a:avLst/>
          </a:prstGeom>
          <a:gradFill rotWithShape="1">
            <a:gsLst>
              <a:gs pos="0">
                <a:srgbClr val="28D8E6"/>
              </a:gs>
              <a:gs pos="100000">
                <a:srgbClr val="B4F2F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1800"/>
          </a:p>
        </p:txBody>
      </p:sp>
      <p:sp>
        <p:nvSpPr>
          <p:cNvPr id="24" name="AutoShape 123"/>
          <p:cNvSpPr>
            <a:spLocks noChangeArrowheads="1"/>
          </p:cNvSpPr>
          <p:nvPr/>
        </p:nvSpPr>
        <p:spPr bwMode="auto">
          <a:xfrm>
            <a:off x="6139745" y="1427163"/>
            <a:ext cx="1027112" cy="1027112"/>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rgbClr val="DEF9FC"/>
              </a:gs>
              <a:gs pos="100000">
                <a:srgbClr val="28D8E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AutoShape 155"/>
          <p:cNvSpPr>
            <a:spLocks noChangeArrowheads="1"/>
          </p:cNvSpPr>
          <p:nvPr/>
        </p:nvSpPr>
        <p:spPr bwMode="auto">
          <a:xfrm>
            <a:off x="5723820" y="4143375"/>
            <a:ext cx="1644650" cy="1644650"/>
          </a:xfrm>
          <a:custGeom>
            <a:avLst/>
            <a:gdLst>
              <a:gd name="T0" fmla="*/ 2147483647 w 21600"/>
              <a:gd name="T1" fmla="*/ 0 h 21600"/>
              <a:gd name="T2" fmla="*/ 1396236810 w 21600"/>
              <a:gd name="T3" fmla="*/ 1396236810 h 21600"/>
              <a:gd name="T4" fmla="*/ 0 w 21600"/>
              <a:gd name="T5" fmla="*/ 2147483647 h 21600"/>
              <a:gd name="T6" fmla="*/ 139623681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39623681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82" y="10800"/>
                </a:moveTo>
                <a:cubicBezTo>
                  <a:pt x="1082" y="16167"/>
                  <a:pt x="5433" y="20518"/>
                  <a:pt x="10800" y="20518"/>
                </a:cubicBezTo>
                <a:cubicBezTo>
                  <a:pt x="16167" y="20518"/>
                  <a:pt x="20518" y="16167"/>
                  <a:pt x="20518" y="10800"/>
                </a:cubicBezTo>
                <a:cubicBezTo>
                  <a:pt x="20518" y="5433"/>
                  <a:pt x="16167" y="1082"/>
                  <a:pt x="10800" y="1082"/>
                </a:cubicBezTo>
                <a:cubicBezTo>
                  <a:pt x="5433" y="1082"/>
                  <a:pt x="1082" y="5433"/>
                  <a:pt x="1082" y="10800"/>
                </a:cubicBezTo>
                <a:close/>
              </a:path>
            </a:pathLst>
          </a:custGeom>
          <a:gradFill rotWithShape="1">
            <a:gsLst>
              <a:gs pos="0">
                <a:srgbClr val="8ECC45"/>
              </a:gs>
              <a:gs pos="100000">
                <a:srgbClr val="64B900"/>
              </a:gs>
            </a:gsLst>
            <a:lin ang="5400000" scaled="1"/>
          </a:gradFill>
          <a:ln w="9525">
            <a:solidFill>
              <a:schemeClr val="bg1"/>
            </a:solidFill>
            <a:round/>
            <a:headEnd/>
            <a:tailEnd/>
          </a:ln>
          <a:effectLst>
            <a:outerShdw dist="38100" dir="5400000" algn="ctr" rotWithShape="0">
              <a:srgbClr val="298527"/>
            </a:outerShdw>
          </a:effectLst>
        </p:spPr>
        <p:txBody>
          <a:bodyPr wrap="none" anchor="ctr"/>
          <a:lstStyle/>
          <a:p>
            <a:endParaRPr lang="zh-CN" altLang="en-US"/>
          </a:p>
        </p:txBody>
      </p:sp>
      <p:sp>
        <p:nvSpPr>
          <p:cNvPr id="26" name="Oval 152"/>
          <p:cNvSpPr>
            <a:spLocks noChangeArrowheads="1"/>
          </p:cNvSpPr>
          <p:nvPr/>
        </p:nvSpPr>
        <p:spPr bwMode="auto">
          <a:xfrm>
            <a:off x="5790495" y="4213225"/>
            <a:ext cx="1508125" cy="1508125"/>
          </a:xfrm>
          <a:prstGeom prst="ellipse">
            <a:avLst/>
          </a:prstGeom>
          <a:gradFill rotWithShape="1">
            <a:gsLst>
              <a:gs pos="0">
                <a:srgbClr val="9CDB2C"/>
              </a:gs>
              <a:gs pos="100000">
                <a:srgbClr val="DDF3B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a:latin typeface="微软雅黑" panose="020B0503020204020204" pitchFamily="34" charset="-122"/>
                <a:ea typeface="微软雅黑" panose="020B0503020204020204" pitchFamily="34" charset="-122"/>
              </a:rPr>
              <a:t>需求调研</a:t>
            </a:r>
          </a:p>
        </p:txBody>
      </p:sp>
      <p:sp>
        <p:nvSpPr>
          <p:cNvPr id="27" name="AutoShape 153"/>
          <p:cNvSpPr>
            <a:spLocks noChangeArrowheads="1"/>
          </p:cNvSpPr>
          <p:nvPr/>
        </p:nvSpPr>
        <p:spPr bwMode="auto">
          <a:xfrm>
            <a:off x="5834945" y="4230688"/>
            <a:ext cx="1423987" cy="142398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367" y="10800"/>
                </a:moveTo>
                <a:cubicBezTo>
                  <a:pt x="1367" y="16010"/>
                  <a:pt x="5590" y="20233"/>
                  <a:pt x="10800" y="20233"/>
                </a:cubicBezTo>
                <a:cubicBezTo>
                  <a:pt x="16010" y="20233"/>
                  <a:pt x="20233" y="16010"/>
                  <a:pt x="20233" y="10800"/>
                </a:cubicBezTo>
                <a:cubicBezTo>
                  <a:pt x="20233" y="5590"/>
                  <a:pt x="16010" y="1367"/>
                  <a:pt x="10800" y="1367"/>
                </a:cubicBezTo>
                <a:cubicBezTo>
                  <a:pt x="5590" y="1367"/>
                  <a:pt x="1367" y="5590"/>
                  <a:pt x="1367" y="10800"/>
                </a:cubicBezTo>
                <a:close/>
              </a:path>
            </a:pathLst>
          </a:custGeom>
          <a:gradFill rotWithShape="1">
            <a:gsLst>
              <a:gs pos="0">
                <a:srgbClr val="DDF3B6"/>
              </a:gs>
              <a:gs pos="100000">
                <a:srgbClr val="9CDB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 name="Rectangle 159"/>
          <p:cNvSpPr>
            <a:spLocks noChangeArrowheads="1"/>
          </p:cNvSpPr>
          <p:nvPr/>
        </p:nvSpPr>
        <p:spPr bwMode="auto">
          <a:xfrm>
            <a:off x="2421820" y="3324225"/>
            <a:ext cx="1244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微软雅黑" panose="020B0503020204020204" pitchFamily="34" charset="-122"/>
                <a:ea typeface="微软雅黑" panose="020B0503020204020204" pitchFamily="34" charset="-122"/>
              </a:rPr>
              <a:t>结构设计</a:t>
            </a:r>
            <a:endParaRPr kumimoji="0" lang="ko-KR" altLang="en-US" sz="2000">
              <a:latin typeface="微软雅黑" panose="020B0503020204020204" pitchFamily="34" charset="-122"/>
              <a:ea typeface="HY헤드라인M" pitchFamily="18" charset="-127"/>
            </a:endParaRPr>
          </a:p>
        </p:txBody>
      </p:sp>
      <p:sp>
        <p:nvSpPr>
          <p:cNvPr id="29" name="Rectangle 162"/>
          <p:cNvSpPr>
            <a:spLocks noChangeArrowheads="1"/>
          </p:cNvSpPr>
          <p:nvPr/>
        </p:nvSpPr>
        <p:spPr bwMode="auto">
          <a:xfrm>
            <a:off x="4120445" y="1947863"/>
            <a:ext cx="123507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dirty="0">
                <a:latin typeface="微软雅黑" panose="020B0503020204020204" pitchFamily="34" charset="-122"/>
                <a:ea typeface="微软雅黑" panose="020B0503020204020204" pitchFamily="34" charset="-122"/>
              </a:rPr>
              <a:t>交互设计</a:t>
            </a:r>
            <a:endParaRPr kumimoji="0" lang="ko-KR" altLang="en-US" sz="2000" dirty="0">
              <a:latin typeface="微软雅黑" panose="020B0503020204020204" pitchFamily="34" charset="-122"/>
              <a:ea typeface="HY헤드라인M" pitchFamily="18" charset="-127"/>
            </a:endParaRPr>
          </a:p>
        </p:txBody>
      </p:sp>
      <p:sp>
        <p:nvSpPr>
          <p:cNvPr id="30" name="Rectangle 163"/>
          <p:cNvSpPr>
            <a:spLocks noChangeArrowheads="1"/>
          </p:cNvSpPr>
          <p:nvPr/>
        </p:nvSpPr>
        <p:spPr bwMode="auto">
          <a:xfrm>
            <a:off x="3668007" y="4730750"/>
            <a:ext cx="1236663"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微软雅黑" panose="020B0503020204020204" pitchFamily="34" charset="-122"/>
                <a:ea typeface="微软雅黑" panose="020B0503020204020204" pitchFamily="34" charset="-122"/>
              </a:rPr>
              <a:t>模块分析</a:t>
            </a:r>
            <a:endParaRPr kumimoji="0" lang="ko-KR" altLang="en-US" sz="2000">
              <a:latin typeface="微软雅黑" panose="020B0503020204020204" pitchFamily="34" charset="-122"/>
              <a:ea typeface="HY헤드라인M" pitchFamily="18" charset="-127"/>
            </a:endParaRPr>
          </a:p>
        </p:txBody>
      </p:sp>
      <p:sp>
        <p:nvSpPr>
          <p:cNvPr id="31" name="Rectangle 169"/>
          <p:cNvSpPr>
            <a:spLocks noChangeArrowheads="1"/>
          </p:cNvSpPr>
          <p:nvPr/>
        </p:nvSpPr>
        <p:spPr bwMode="auto">
          <a:xfrm>
            <a:off x="7947907" y="1692275"/>
            <a:ext cx="12128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微软雅黑" panose="020B0503020204020204" pitchFamily="34" charset="-122"/>
                <a:ea typeface="微软雅黑" panose="020B0503020204020204" pitchFamily="34" charset="-122"/>
              </a:rPr>
              <a:t>界面级</a:t>
            </a:r>
            <a:endParaRPr kumimoji="0" lang="en-US" altLang="zh-CN" sz="2000">
              <a:latin typeface="微软雅黑" panose="020B0503020204020204" pitchFamily="34" charset="-122"/>
              <a:ea typeface="微软雅黑" panose="020B0503020204020204" pitchFamily="34" charset="-122"/>
            </a:endParaRPr>
          </a:p>
          <a:p>
            <a:pPr algn="ctr" eaLnBrk="0" hangingPunct="0"/>
            <a:r>
              <a:rPr kumimoji="0" lang="zh-CN" altLang="en-US" sz="2000">
                <a:latin typeface="微软雅黑" panose="020B0503020204020204" pitchFamily="34" charset="-122"/>
                <a:ea typeface="微软雅黑" panose="020B0503020204020204" pitchFamily="34" charset="-122"/>
              </a:rPr>
              <a:t>源代码</a:t>
            </a:r>
            <a:endParaRPr kumimoji="0" lang="ko-KR" altLang="en-US" sz="2000">
              <a:latin typeface="微软雅黑" panose="020B0503020204020204" pitchFamily="34" charset="-122"/>
              <a:ea typeface="HY헤드라인M" pitchFamily="18" charset="-127"/>
            </a:endParaRPr>
          </a:p>
        </p:txBody>
      </p:sp>
      <p:sp>
        <p:nvSpPr>
          <p:cNvPr id="32" name="Rectangle 170"/>
          <p:cNvSpPr>
            <a:spLocks noChangeArrowheads="1"/>
          </p:cNvSpPr>
          <p:nvPr/>
        </p:nvSpPr>
        <p:spPr bwMode="auto">
          <a:xfrm>
            <a:off x="7746295" y="3297238"/>
            <a:ext cx="1192212"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微软雅黑" panose="020B0503020204020204" pitchFamily="34" charset="-122"/>
                <a:ea typeface="微软雅黑" panose="020B0503020204020204" pitchFamily="34" charset="-122"/>
              </a:rPr>
              <a:t>维护和测试</a:t>
            </a:r>
            <a:endParaRPr kumimoji="0" lang="ko-KR" altLang="en-US" sz="2000">
              <a:latin typeface="微软雅黑" panose="020B0503020204020204" pitchFamily="34" charset="-122"/>
              <a:ea typeface="HY헤드라인M" pitchFamily="18" charset="-127"/>
            </a:endParaRPr>
          </a:p>
        </p:txBody>
      </p:sp>
      <p:sp>
        <p:nvSpPr>
          <p:cNvPr id="33" name="Rectangle 171"/>
          <p:cNvSpPr>
            <a:spLocks noChangeArrowheads="1"/>
          </p:cNvSpPr>
          <p:nvPr/>
        </p:nvSpPr>
        <p:spPr bwMode="auto">
          <a:xfrm>
            <a:off x="6004807" y="1479550"/>
            <a:ext cx="1293813"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0" hangingPunct="0"/>
            <a:r>
              <a:rPr kumimoji="0" lang="zh-CN" altLang="en-US" sz="2000">
                <a:latin typeface="微软雅黑" panose="020B0503020204020204" pitchFamily="34" charset="-122"/>
                <a:ea typeface="微软雅黑" panose="020B0503020204020204" pitchFamily="34" charset="-122"/>
              </a:rPr>
              <a:t>视觉设计</a:t>
            </a:r>
            <a:endParaRPr kumimoji="0" lang="ko-KR" altLang="en-US" sz="2000">
              <a:latin typeface="微软雅黑" panose="020B0503020204020204" pitchFamily="34" charset="-122"/>
              <a:ea typeface="HY헤드라인M" pitchFamily="18" charset="-127"/>
            </a:endParaRPr>
          </a:p>
        </p:txBody>
      </p:sp>
      <p:sp>
        <p:nvSpPr>
          <p:cNvPr id="34" name="Rectangle 173"/>
          <p:cNvSpPr>
            <a:spLocks noChangeArrowheads="1"/>
          </p:cNvSpPr>
          <p:nvPr/>
        </p:nvSpPr>
        <p:spPr bwMode="auto">
          <a:xfrm>
            <a:off x="5849232" y="4308475"/>
            <a:ext cx="1423988" cy="1303338"/>
          </a:xfrm>
          <a:prstGeom prst="rect">
            <a:avLst/>
          </a:prstGeom>
          <a:noFill/>
          <a:ln>
            <a:noFill/>
          </a:ln>
          <a:effectLst>
            <a:outerShdw blurRad="63500" dist="29783" dir="3885598" algn="ctr" rotWithShape="0">
              <a:schemeClr val="tx1">
                <a:alpha val="74998"/>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lnSpc>
                <a:spcPct val="120000"/>
              </a:lnSpc>
              <a:defRPr/>
            </a:pPr>
            <a:endParaRPr lang="ko-KR" altLang="en-US">
              <a:latin typeface="微软雅黑" charset="0"/>
              <a:ea typeface="HY헤드라인M" charset="0"/>
              <a:cs typeface="HY헤드라인M" charset="0"/>
            </a:endParaRPr>
          </a:p>
        </p:txBody>
      </p:sp>
      <p:sp>
        <p:nvSpPr>
          <p:cNvPr id="35" name="下箭头 34"/>
          <p:cNvSpPr>
            <a:spLocks noChangeArrowheads="1"/>
          </p:cNvSpPr>
          <p:nvPr/>
        </p:nvSpPr>
        <p:spPr bwMode="auto">
          <a:xfrm rot="9532507">
            <a:off x="2290057" y="4943475"/>
            <a:ext cx="357188" cy="500063"/>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
        <p:nvSpPr>
          <p:cNvPr id="36" name="下箭头 35"/>
          <p:cNvSpPr>
            <a:spLocks noChangeArrowheads="1"/>
          </p:cNvSpPr>
          <p:nvPr/>
        </p:nvSpPr>
        <p:spPr bwMode="auto">
          <a:xfrm rot="4600788">
            <a:off x="5319007" y="5481638"/>
            <a:ext cx="357188" cy="500062"/>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
        <p:nvSpPr>
          <p:cNvPr id="37" name="下箭头 36"/>
          <p:cNvSpPr>
            <a:spLocks noChangeArrowheads="1"/>
          </p:cNvSpPr>
          <p:nvPr/>
        </p:nvSpPr>
        <p:spPr bwMode="auto">
          <a:xfrm rot="496523">
            <a:off x="9108370" y="2762250"/>
            <a:ext cx="357187" cy="500063"/>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
        <p:nvSpPr>
          <p:cNvPr id="38" name="下箭头 37"/>
          <p:cNvSpPr>
            <a:spLocks noChangeArrowheads="1"/>
          </p:cNvSpPr>
          <p:nvPr/>
        </p:nvSpPr>
        <p:spPr bwMode="auto">
          <a:xfrm rot="14178718">
            <a:off x="3512432" y="2606676"/>
            <a:ext cx="357187" cy="500062"/>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
        <p:nvSpPr>
          <p:cNvPr id="39" name="下箭头 38"/>
          <p:cNvSpPr>
            <a:spLocks noChangeArrowheads="1"/>
          </p:cNvSpPr>
          <p:nvPr/>
        </p:nvSpPr>
        <p:spPr bwMode="auto">
          <a:xfrm rot="14935372">
            <a:off x="5461882" y="1662113"/>
            <a:ext cx="357188" cy="500062"/>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
        <p:nvSpPr>
          <p:cNvPr id="40" name="下箭头 39"/>
          <p:cNvSpPr>
            <a:spLocks noChangeArrowheads="1"/>
          </p:cNvSpPr>
          <p:nvPr/>
        </p:nvSpPr>
        <p:spPr bwMode="auto">
          <a:xfrm rot="16200000">
            <a:off x="7484357" y="1392238"/>
            <a:ext cx="357188" cy="500062"/>
          </a:xfrm>
          <a:prstGeom prst="downArrow">
            <a:avLst>
              <a:gd name="adj1" fmla="val 50000"/>
              <a:gd name="adj2" fmla="val 49998"/>
            </a:avLst>
          </a:prstGeom>
          <a:gradFill rotWithShape="1">
            <a:gsLst>
              <a:gs pos="0">
                <a:srgbClr val="FF8F26"/>
              </a:gs>
              <a:gs pos="20000">
                <a:srgbClr val="FF8F2A"/>
              </a:gs>
              <a:gs pos="100000">
                <a:srgbClr val="CB6C1D"/>
              </a:gs>
            </a:gsLst>
            <a:lin ang="5400000"/>
          </a:gradFill>
          <a:ln w="9525">
            <a:solidFill>
              <a:srgbClr val="F69240"/>
            </a:solidFill>
            <a:miter lim="800000"/>
            <a:headEnd/>
            <a:tailEnd/>
          </a:ln>
          <a:effectLst>
            <a:outerShdw blurRad="40000" dist="23000" dir="5400000" rotWithShape="0">
              <a:srgbClr val="808080">
                <a:alpha val="34998"/>
              </a:srgbClr>
            </a:outerShdw>
          </a:effectLst>
        </p:spPr>
        <p:txBody>
          <a:bodyPr anchor="ctr"/>
          <a:lstStyle/>
          <a:p>
            <a:pPr algn="ctr">
              <a:defRPr/>
            </a:pPr>
            <a:endParaRPr lang="zh-CN" altLang="en-US">
              <a:solidFill>
                <a:schemeClr val="lt1"/>
              </a:solidFill>
              <a:latin typeface="+mn-lt"/>
              <a:ea typeface="+mn-ea"/>
            </a:endParaRPr>
          </a:p>
        </p:txBody>
      </p:sp>
    </p:spTree>
    <p:extLst>
      <p:ext uri="{BB962C8B-B14F-4D97-AF65-F5344CB8AC3E}">
        <p14:creationId xmlns:p14="http://schemas.microsoft.com/office/powerpoint/2010/main" val="294882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63734" y="127132"/>
            <a:ext cx="10236922"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 name="空心弧 40"/>
          <p:cNvSpPr>
            <a:spLocks/>
          </p:cNvSpPr>
          <p:nvPr/>
        </p:nvSpPr>
        <p:spPr bwMode="auto">
          <a:xfrm>
            <a:off x="3926235" y="2113682"/>
            <a:ext cx="4125912" cy="4127500"/>
          </a:xfrm>
          <a:custGeom>
            <a:avLst/>
            <a:gdLst>
              <a:gd name="T0" fmla="*/ 2062956 w 4125912"/>
              <a:gd name="T1" fmla="*/ 0 h 4127500"/>
              <a:gd name="T2" fmla="*/ 4125912 w 4125912"/>
              <a:gd name="T3" fmla="*/ 2063750 h 4127500"/>
              <a:gd name="T4" fmla="*/ 3934387 w 4125912"/>
              <a:gd name="T5" fmla="*/ 2063750 h 4127500"/>
              <a:gd name="T6" fmla="*/ 2062956 w 4125912"/>
              <a:gd name="T7" fmla="*/ 191525 h 4127500"/>
              <a:gd name="T8" fmla="*/ 2062956 w 4125912"/>
              <a:gd name="T9" fmla="*/ 0 h 4127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5912" h="4127500">
                <a:moveTo>
                  <a:pt x="2062956" y="0"/>
                </a:moveTo>
                <a:cubicBezTo>
                  <a:pt x="3202295" y="0"/>
                  <a:pt x="4125912" y="923972"/>
                  <a:pt x="4125912" y="2063750"/>
                </a:cubicBezTo>
                <a:lnTo>
                  <a:pt x="3934387" y="2063750"/>
                </a:lnTo>
                <a:cubicBezTo>
                  <a:pt x="3934387" y="1029749"/>
                  <a:pt x="3096519" y="191525"/>
                  <a:pt x="2062956" y="191525"/>
                </a:cubicBezTo>
                <a:lnTo>
                  <a:pt x="2062956" y="0"/>
                </a:lnTo>
                <a:close/>
              </a:path>
            </a:pathLst>
          </a:custGeom>
          <a:gradFill rotWithShape="1">
            <a:gsLst>
              <a:gs pos="0">
                <a:srgbClr val="BFBFBF"/>
              </a:gs>
              <a:gs pos="50000">
                <a:srgbClr val="A0A0A0"/>
              </a:gs>
              <a:gs pos="100000">
                <a:srgbClr val="6E6E6E"/>
              </a:gs>
            </a:gsLst>
            <a:lin ang="5400000" scaled="1"/>
          </a:gra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空心弧 41"/>
          <p:cNvSpPr>
            <a:spLocks/>
          </p:cNvSpPr>
          <p:nvPr/>
        </p:nvSpPr>
        <p:spPr bwMode="auto">
          <a:xfrm>
            <a:off x="3926235" y="2113682"/>
            <a:ext cx="4125912" cy="4127500"/>
          </a:xfrm>
          <a:custGeom>
            <a:avLst/>
            <a:gdLst>
              <a:gd name="T0" fmla="*/ 0 w 4125912"/>
              <a:gd name="T1" fmla="*/ 2063750 h 4127500"/>
              <a:gd name="T2" fmla="*/ 2062956 w 4125912"/>
              <a:gd name="T3" fmla="*/ 0 h 4127500"/>
              <a:gd name="T4" fmla="*/ 2062956 w 4125912"/>
              <a:gd name="T5" fmla="*/ 191525 h 4127500"/>
              <a:gd name="T6" fmla="*/ 191525 w 4125912"/>
              <a:gd name="T7" fmla="*/ 2063750 h 4127500"/>
              <a:gd name="T8" fmla="*/ 0 w 4125912"/>
              <a:gd name="T9" fmla="*/ 2063750 h 4127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5912" h="4127500">
                <a:moveTo>
                  <a:pt x="0" y="2063750"/>
                </a:moveTo>
                <a:cubicBezTo>
                  <a:pt x="0" y="923972"/>
                  <a:pt x="923617" y="0"/>
                  <a:pt x="2062956" y="0"/>
                </a:cubicBezTo>
                <a:lnTo>
                  <a:pt x="2062956" y="191525"/>
                </a:lnTo>
                <a:cubicBezTo>
                  <a:pt x="1029393" y="191525"/>
                  <a:pt x="191525" y="1029749"/>
                  <a:pt x="191525" y="2063750"/>
                </a:cubicBezTo>
                <a:lnTo>
                  <a:pt x="0" y="2063750"/>
                </a:lnTo>
                <a:close/>
              </a:path>
            </a:pathLst>
          </a:custGeom>
          <a:gradFill rotWithShape="1">
            <a:gsLst>
              <a:gs pos="0">
                <a:srgbClr val="BFBFBF"/>
              </a:gs>
              <a:gs pos="50000">
                <a:srgbClr val="A0A0A0"/>
              </a:gs>
              <a:gs pos="100000">
                <a:srgbClr val="6E6E6E"/>
              </a:gs>
            </a:gsLst>
            <a:lin ang="5400000" scaled="1"/>
          </a:gra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空心弧 42"/>
          <p:cNvSpPr>
            <a:spLocks/>
          </p:cNvSpPr>
          <p:nvPr/>
        </p:nvSpPr>
        <p:spPr bwMode="auto">
          <a:xfrm>
            <a:off x="3926235" y="2113682"/>
            <a:ext cx="4125912" cy="4127500"/>
          </a:xfrm>
          <a:custGeom>
            <a:avLst/>
            <a:gdLst>
              <a:gd name="T0" fmla="*/ 2062956 w 4125912"/>
              <a:gd name="T1" fmla="*/ 4127500 h 4127500"/>
              <a:gd name="T2" fmla="*/ 0 w 4125912"/>
              <a:gd name="T3" fmla="*/ 2063750 h 4127500"/>
              <a:gd name="T4" fmla="*/ 191525 w 4125912"/>
              <a:gd name="T5" fmla="*/ 2063750 h 4127500"/>
              <a:gd name="T6" fmla="*/ 2062956 w 4125912"/>
              <a:gd name="T7" fmla="*/ 3935975 h 4127500"/>
              <a:gd name="T8" fmla="*/ 2062956 w 4125912"/>
              <a:gd name="T9" fmla="*/ 4127500 h 4127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5912" h="4127500">
                <a:moveTo>
                  <a:pt x="2062956" y="4127500"/>
                </a:moveTo>
                <a:cubicBezTo>
                  <a:pt x="923617" y="4127500"/>
                  <a:pt x="0" y="3203528"/>
                  <a:pt x="0" y="2063750"/>
                </a:cubicBezTo>
                <a:lnTo>
                  <a:pt x="191525" y="2063750"/>
                </a:lnTo>
                <a:cubicBezTo>
                  <a:pt x="191525" y="3097751"/>
                  <a:pt x="1029393" y="3935975"/>
                  <a:pt x="2062956" y="3935975"/>
                </a:cubicBezTo>
                <a:lnTo>
                  <a:pt x="2062956" y="4127500"/>
                </a:lnTo>
                <a:close/>
              </a:path>
            </a:pathLst>
          </a:custGeom>
          <a:gradFill rotWithShape="1">
            <a:gsLst>
              <a:gs pos="0">
                <a:srgbClr val="6E6E6E"/>
              </a:gs>
              <a:gs pos="50000">
                <a:srgbClr val="A0A0A0"/>
              </a:gs>
              <a:gs pos="100000">
                <a:srgbClr val="BFBFBF"/>
              </a:gs>
            </a:gsLst>
            <a:lin ang="2700000" scaled="1"/>
          </a:gra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空心弧 43"/>
          <p:cNvSpPr>
            <a:spLocks/>
          </p:cNvSpPr>
          <p:nvPr/>
        </p:nvSpPr>
        <p:spPr bwMode="auto">
          <a:xfrm>
            <a:off x="3926235" y="2113682"/>
            <a:ext cx="4125912" cy="4127500"/>
          </a:xfrm>
          <a:custGeom>
            <a:avLst/>
            <a:gdLst>
              <a:gd name="T0" fmla="*/ 4125912 w 4125912"/>
              <a:gd name="T1" fmla="*/ 2063750 h 4127500"/>
              <a:gd name="T2" fmla="*/ 2062956 w 4125912"/>
              <a:gd name="T3" fmla="*/ 4127500 h 4127500"/>
              <a:gd name="T4" fmla="*/ 2062956 w 4125912"/>
              <a:gd name="T5" fmla="*/ 3935975 h 4127500"/>
              <a:gd name="T6" fmla="*/ 3934387 w 4125912"/>
              <a:gd name="T7" fmla="*/ 2063750 h 4127500"/>
              <a:gd name="T8" fmla="*/ 4125912 w 4125912"/>
              <a:gd name="T9" fmla="*/ 2063750 h 4127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5912" h="4127500">
                <a:moveTo>
                  <a:pt x="4125912" y="2063750"/>
                </a:moveTo>
                <a:cubicBezTo>
                  <a:pt x="4125912" y="3203528"/>
                  <a:pt x="3202295" y="4127500"/>
                  <a:pt x="2062956" y="4127500"/>
                </a:cubicBezTo>
                <a:lnTo>
                  <a:pt x="2062956" y="3935975"/>
                </a:lnTo>
                <a:cubicBezTo>
                  <a:pt x="3096519" y="3935975"/>
                  <a:pt x="3934387" y="3097751"/>
                  <a:pt x="3934387" y="2063750"/>
                </a:cubicBezTo>
                <a:lnTo>
                  <a:pt x="4125912" y="2063750"/>
                </a:lnTo>
                <a:close/>
              </a:path>
            </a:pathLst>
          </a:custGeom>
          <a:gradFill rotWithShape="1">
            <a:gsLst>
              <a:gs pos="0">
                <a:srgbClr val="BFBFBF"/>
              </a:gs>
              <a:gs pos="50000">
                <a:srgbClr val="A0A0A0"/>
              </a:gs>
              <a:gs pos="100000">
                <a:srgbClr val="6E6E6E"/>
              </a:gs>
            </a:gsLst>
            <a:lin ang="0" scaled="1"/>
          </a:gra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组合 22"/>
          <p:cNvGrpSpPr>
            <a:grpSpLocks/>
          </p:cNvGrpSpPr>
          <p:nvPr/>
        </p:nvGrpSpPr>
        <p:grpSpPr bwMode="auto">
          <a:xfrm>
            <a:off x="5380385" y="5190257"/>
            <a:ext cx="1331912" cy="1335087"/>
            <a:chOff x="3808545" y="4029128"/>
            <a:chExt cx="1554247" cy="1558022"/>
          </a:xfrm>
        </p:grpSpPr>
        <p:grpSp>
          <p:nvGrpSpPr>
            <p:cNvPr id="10" name="组合 45"/>
            <p:cNvGrpSpPr>
              <a:grpSpLocks/>
            </p:cNvGrpSpPr>
            <p:nvPr/>
          </p:nvGrpSpPr>
          <p:grpSpPr bwMode="auto">
            <a:xfrm rot="-202676">
              <a:off x="3808545" y="4029128"/>
              <a:ext cx="1554247" cy="1558022"/>
              <a:chOff x="2213675" y="1470828"/>
              <a:chExt cx="2790094" cy="2795325"/>
            </a:xfrm>
          </p:grpSpPr>
          <p:sp>
            <p:nvSpPr>
              <p:cNvPr id="12" name="椭圆 11"/>
              <p:cNvSpPr/>
              <p:nvPr/>
            </p:nvSpPr>
            <p:spPr>
              <a:xfrm>
                <a:off x="2213675" y="1474151"/>
                <a:ext cx="2790094" cy="2788679"/>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13" name="椭圆 12"/>
              <p:cNvSpPr/>
              <p:nvPr/>
            </p:nvSpPr>
            <p:spPr>
              <a:xfrm>
                <a:off x="2562479" y="1469445"/>
                <a:ext cx="2075112" cy="1794859"/>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11" name="TextBox 46"/>
            <p:cNvSpPr txBox="1"/>
            <p:nvPr/>
          </p:nvSpPr>
          <p:spPr>
            <a:xfrm>
              <a:off x="3858562" y="4570082"/>
              <a:ext cx="1411605" cy="466851"/>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b="1" i="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代码能力</a:t>
              </a:r>
            </a:p>
          </p:txBody>
        </p:sp>
      </p:grpSp>
      <p:grpSp>
        <p:nvGrpSpPr>
          <p:cNvPr id="14" name="组合 22"/>
          <p:cNvGrpSpPr>
            <a:grpSpLocks/>
          </p:cNvGrpSpPr>
          <p:nvPr/>
        </p:nvGrpSpPr>
        <p:grpSpPr bwMode="auto">
          <a:xfrm>
            <a:off x="3453160" y="2597869"/>
            <a:ext cx="1330325" cy="1331913"/>
            <a:chOff x="3808252" y="4031612"/>
            <a:chExt cx="1551870" cy="1553133"/>
          </a:xfrm>
        </p:grpSpPr>
        <p:grpSp>
          <p:nvGrpSpPr>
            <p:cNvPr id="15" name="组合 7"/>
            <p:cNvGrpSpPr>
              <a:grpSpLocks/>
            </p:cNvGrpSpPr>
            <p:nvPr/>
          </p:nvGrpSpPr>
          <p:grpSpPr bwMode="auto">
            <a:xfrm rot="-202676">
              <a:off x="3808252" y="4031612"/>
              <a:ext cx="1551870" cy="1553133"/>
              <a:chOff x="2213150" y="1475131"/>
              <a:chExt cx="2785826" cy="2786554"/>
            </a:xfrm>
          </p:grpSpPr>
          <p:sp>
            <p:nvSpPr>
              <p:cNvPr id="17" name="椭圆 16"/>
              <p:cNvSpPr/>
              <p:nvPr/>
            </p:nvSpPr>
            <p:spPr>
              <a:xfrm>
                <a:off x="2213150" y="1475131"/>
                <a:ext cx="2785826" cy="2786554"/>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18" name="椭圆 17"/>
              <p:cNvSpPr/>
              <p:nvPr/>
            </p:nvSpPr>
            <p:spPr>
              <a:xfrm>
                <a:off x="2561735" y="1473844"/>
                <a:ext cx="2074410" cy="1790170"/>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16" name="TextBox 51"/>
            <p:cNvSpPr txBox="1"/>
            <p:nvPr/>
          </p:nvSpPr>
          <p:spPr>
            <a:xfrm>
              <a:off x="3858252" y="4572154"/>
              <a:ext cx="1411128" cy="466495"/>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b="1" i="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其他相关</a:t>
              </a:r>
            </a:p>
          </p:txBody>
        </p:sp>
      </p:grpSp>
      <p:grpSp>
        <p:nvGrpSpPr>
          <p:cNvPr id="22" name="组合 22"/>
          <p:cNvGrpSpPr>
            <a:grpSpLocks/>
          </p:cNvGrpSpPr>
          <p:nvPr/>
        </p:nvGrpSpPr>
        <p:grpSpPr bwMode="auto">
          <a:xfrm>
            <a:off x="7212360" y="2526432"/>
            <a:ext cx="1331912" cy="1335087"/>
            <a:chOff x="3809317" y="4028042"/>
            <a:chExt cx="1551870" cy="1557877"/>
          </a:xfrm>
        </p:grpSpPr>
        <p:grpSp>
          <p:nvGrpSpPr>
            <p:cNvPr id="23" name="组合 7"/>
            <p:cNvGrpSpPr>
              <a:grpSpLocks/>
            </p:cNvGrpSpPr>
            <p:nvPr/>
          </p:nvGrpSpPr>
          <p:grpSpPr bwMode="auto">
            <a:xfrm rot="-202676">
              <a:off x="3809317" y="4028042"/>
              <a:ext cx="1551870" cy="1557877"/>
              <a:chOff x="2215182" y="1468836"/>
              <a:chExt cx="2785826" cy="2795064"/>
            </a:xfrm>
          </p:grpSpPr>
          <p:sp>
            <p:nvSpPr>
              <p:cNvPr id="25" name="椭圆 24"/>
              <p:cNvSpPr/>
              <p:nvPr/>
            </p:nvSpPr>
            <p:spPr>
              <a:xfrm>
                <a:off x="2215182" y="1472158"/>
                <a:ext cx="2785826" cy="2788419"/>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26" name="椭圆 25"/>
              <p:cNvSpPr/>
              <p:nvPr/>
            </p:nvSpPr>
            <p:spPr>
              <a:xfrm>
                <a:off x="2563450" y="1467551"/>
                <a:ext cx="2075257" cy="1794691"/>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24" name="TextBox 79"/>
            <p:cNvSpPr txBox="1"/>
            <p:nvPr/>
          </p:nvSpPr>
          <p:spPr>
            <a:xfrm>
              <a:off x="3859256" y="4478177"/>
              <a:ext cx="1411296" cy="466808"/>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b="1" i="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图片处理</a:t>
              </a:r>
              <a:endParaRPr kumimoji="0" lang="en-US" altLang="zh-CN" sz="2000" b="1" i="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7" name="TextBox 8"/>
          <p:cNvSpPr txBox="1"/>
          <p:nvPr/>
        </p:nvSpPr>
        <p:spPr bwMode="auto">
          <a:xfrm>
            <a:off x="4920010" y="3542432"/>
            <a:ext cx="1844675" cy="523875"/>
          </a:xfrm>
          <a:prstGeom prst="rect">
            <a:avLst/>
          </a:prstGeom>
          <a:noFill/>
        </p:spPr>
        <p:txBody>
          <a:bodyPr>
            <a:spAutoFit/>
          </a:bodyPr>
          <a:lstStyle/>
          <a:p>
            <a:pPr fontAlgn="auto">
              <a:spcBef>
                <a:spcPts val="0"/>
              </a:spcBef>
              <a:spcAft>
                <a:spcPts val="0"/>
              </a:spcAft>
              <a:defRPr/>
            </a:pPr>
            <a:endParaRPr lang="zh-CN" altLang="en-US" sz="2800" kern="0" dirty="0">
              <a:gradFill flip="none" rotWithShape="1">
                <a:gsLst>
                  <a:gs pos="0">
                    <a:srgbClr val="FFFFFF">
                      <a:lumMod val="75000"/>
                    </a:srgbClr>
                  </a:gs>
                  <a:gs pos="58000">
                    <a:srgbClr val="000000"/>
                  </a:gs>
                </a:gsLst>
                <a:lin ang="5400000" scaled="1"/>
                <a:tileRect/>
              </a:gradFill>
              <a:latin typeface="华文细黑" pitchFamily="2" charset="-122"/>
              <a:ea typeface="华文细黑" pitchFamily="2" charset="-122"/>
              <a:cs typeface="Times New Roman" pitchFamily="18" charset="0"/>
            </a:endParaRPr>
          </a:p>
        </p:txBody>
      </p:sp>
      <p:grpSp>
        <p:nvGrpSpPr>
          <p:cNvPr id="28" name="组合 45"/>
          <p:cNvGrpSpPr>
            <a:grpSpLocks/>
          </p:cNvGrpSpPr>
          <p:nvPr/>
        </p:nvGrpSpPr>
        <p:grpSpPr bwMode="auto">
          <a:xfrm>
            <a:off x="5086697" y="3105869"/>
            <a:ext cx="1839913" cy="1920875"/>
            <a:chOff x="5614817" y="2921000"/>
            <a:chExt cx="1433683" cy="1497013"/>
          </a:xfrm>
        </p:grpSpPr>
        <p:pic>
          <p:nvPicPr>
            <p:cNvPr id="29" name="Picture 15" descr="light_shadow"/>
            <p:cNvPicPr>
              <a:picLocks noChangeAspect="1" noChangeArrowheads="1"/>
            </p:cNvPicPr>
            <p:nvPr/>
          </p:nvPicPr>
          <p:blipFill>
            <a:blip r:embed="rId2">
              <a:lum bright="-30000" contrast="-4000"/>
              <a:grayscl/>
              <a:extLst>
                <a:ext uri="{28A0092B-C50C-407E-A947-70E740481C1C}">
                  <a14:useLocalDpi xmlns:a14="http://schemas.microsoft.com/office/drawing/2010/main" val="0"/>
                </a:ext>
              </a:extLst>
            </a:blip>
            <a:srcRect/>
            <a:stretch>
              <a:fillRect/>
            </a:stretch>
          </p:blipFill>
          <p:spPr bwMode="gray">
            <a:xfrm>
              <a:off x="5803862" y="4208904"/>
              <a:ext cx="1101990" cy="20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椭圆 9"/>
            <p:cNvSpPr>
              <a:spLocks noChangeArrowheads="1"/>
            </p:cNvSpPr>
            <p:nvPr/>
          </p:nvSpPr>
          <p:spPr bwMode="auto">
            <a:xfrm>
              <a:off x="5637083" y="2925949"/>
              <a:ext cx="1411417" cy="1412883"/>
            </a:xfrm>
            <a:prstGeom prst="ellipse">
              <a:avLst/>
            </a:prstGeom>
            <a:gradFill rotWithShape="1">
              <a:gsLst>
                <a:gs pos="0">
                  <a:srgbClr val="0A3C64"/>
                </a:gs>
                <a:gs pos="50000">
                  <a:srgbClr val="00B0F0"/>
                </a:gs>
                <a:gs pos="100000">
                  <a:srgbClr val="2FC9FF"/>
                </a:gs>
              </a:gsLst>
              <a:lin ang="16200000" scaled="1"/>
            </a:gradFill>
            <a:ln w="9525" algn="ctr">
              <a:noFill/>
              <a:miter lim="800000"/>
              <a:headEnd/>
              <a:tailEnd/>
            </a:ln>
          </p:spPr>
          <p:txBody>
            <a:bodyPr wrap="none" anchor="ctr"/>
            <a:lstStyle/>
            <a:p>
              <a:pPr algn="ctr" fontAlgn="auto">
                <a:spcBef>
                  <a:spcPts val="0"/>
                </a:spcBef>
                <a:spcAft>
                  <a:spcPts val="0"/>
                </a:spcAft>
                <a:defRPr/>
              </a:pPr>
              <a:endParaRPr lang="zh-CN" altLang="en-US" sz="2400" kern="0" dirty="0">
                <a:solidFill>
                  <a:srgbClr val="FFFFFF"/>
                </a:solidFill>
                <a:latin typeface="Arial Black" pitchFamily="34" charset="0"/>
                <a:ea typeface="+mn-ea"/>
              </a:endParaRPr>
            </a:p>
          </p:txBody>
        </p:sp>
        <p:sp>
          <p:nvSpPr>
            <p:cNvPr id="31" name="椭圆 10"/>
            <p:cNvSpPr/>
            <p:nvPr/>
          </p:nvSpPr>
          <p:spPr bwMode="auto">
            <a:xfrm>
              <a:off x="5827581" y="2921000"/>
              <a:ext cx="1051450" cy="906869"/>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32" name="TextBox 6"/>
            <p:cNvSpPr txBox="1"/>
            <p:nvPr/>
          </p:nvSpPr>
          <p:spPr bwMode="auto">
            <a:xfrm>
              <a:off x="5614817" y="3417118"/>
              <a:ext cx="1322353" cy="407039"/>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b="1" i="1">
                  <a:solidFill>
                    <a:schemeClr val="bg1"/>
                  </a:solidFill>
                  <a:effectLst>
                    <a:outerShdw blurRad="38100" dist="38100" dir="2700000" algn="tl">
                      <a:srgbClr val="C0C0C0"/>
                    </a:outerShdw>
                  </a:effectLst>
                  <a:latin typeface="华文细黑" panose="02010600040101010101" pitchFamily="2" charset="-122"/>
                  <a:ea typeface="华文细黑" panose="02010600040101010101" pitchFamily="2" charset="-122"/>
                </a:rPr>
                <a:t> </a:t>
              </a:r>
              <a:r>
                <a:rPr kumimoji="0" lang="zh-CN" altLang="en-US" sz="2800" b="1" i="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项目经验</a:t>
              </a:r>
            </a:p>
          </p:txBody>
        </p:sp>
      </p:grpSp>
      <p:grpSp>
        <p:nvGrpSpPr>
          <p:cNvPr id="33" name="组合 22"/>
          <p:cNvGrpSpPr>
            <a:grpSpLocks/>
          </p:cNvGrpSpPr>
          <p:nvPr/>
        </p:nvGrpSpPr>
        <p:grpSpPr bwMode="auto">
          <a:xfrm>
            <a:off x="5380385" y="1526307"/>
            <a:ext cx="1331912" cy="1331912"/>
            <a:chOff x="3807509" y="4031481"/>
            <a:chExt cx="1554247" cy="1553276"/>
          </a:xfrm>
        </p:grpSpPr>
        <p:grpSp>
          <p:nvGrpSpPr>
            <p:cNvPr id="34" name="组合 7"/>
            <p:cNvGrpSpPr>
              <a:grpSpLocks/>
            </p:cNvGrpSpPr>
            <p:nvPr/>
          </p:nvGrpSpPr>
          <p:grpSpPr bwMode="auto">
            <a:xfrm rot="-202676">
              <a:off x="3807509" y="4031481"/>
              <a:ext cx="1554247" cy="1553276"/>
              <a:chOff x="2211820" y="1474932"/>
              <a:chExt cx="2790094" cy="2786806"/>
            </a:xfrm>
          </p:grpSpPr>
          <p:sp>
            <p:nvSpPr>
              <p:cNvPr id="36" name="椭圆 35"/>
              <p:cNvSpPr/>
              <p:nvPr/>
            </p:nvSpPr>
            <p:spPr>
              <a:xfrm>
                <a:off x="2211820" y="1474932"/>
                <a:ext cx="2790094" cy="2786806"/>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37" name="椭圆 36"/>
              <p:cNvSpPr/>
              <p:nvPr/>
            </p:nvSpPr>
            <p:spPr>
              <a:xfrm>
                <a:off x="2560526" y="1473547"/>
                <a:ext cx="2075112" cy="1790331"/>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35" name="TextBox 106"/>
            <p:cNvSpPr txBox="1"/>
            <p:nvPr/>
          </p:nvSpPr>
          <p:spPr>
            <a:xfrm>
              <a:off x="3866790" y="4281412"/>
              <a:ext cx="1411605" cy="825699"/>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b="1" i="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设计的</a:t>
              </a:r>
              <a:endParaRPr kumimoji="0" lang="en-US" altLang="zh-CN" sz="2000" b="1" i="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endParaRPr>
            </a:p>
            <a:p>
              <a:r>
                <a:rPr kumimoji="0" lang="zh-CN" altLang="en-US" sz="2000" b="1" i="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基本常识</a:t>
              </a:r>
            </a:p>
          </p:txBody>
        </p:sp>
      </p:grpSp>
      <p:grpSp>
        <p:nvGrpSpPr>
          <p:cNvPr id="38" name="组合 22"/>
          <p:cNvGrpSpPr>
            <a:grpSpLocks/>
          </p:cNvGrpSpPr>
          <p:nvPr/>
        </p:nvGrpSpPr>
        <p:grpSpPr bwMode="auto">
          <a:xfrm>
            <a:off x="7167910" y="4472707"/>
            <a:ext cx="1330325" cy="1336675"/>
            <a:chOff x="3809317" y="4028042"/>
            <a:chExt cx="1551870" cy="1557877"/>
          </a:xfrm>
        </p:grpSpPr>
        <p:grpSp>
          <p:nvGrpSpPr>
            <p:cNvPr id="39" name="组合 7"/>
            <p:cNvGrpSpPr>
              <a:grpSpLocks/>
            </p:cNvGrpSpPr>
            <p:nvPr/>
          </p:nvGrpSpPr>
          <p:grpSpPr bwMode="auto">
            <a:xfrm rot="-202676">
              <a:off x="3809317" y="4028042"/>
              <a:ext cx="1551870" cy="1557877"/>
              <a:chOff x="2215182" y="1468836"/>
              <a:chExt cx="2785826" cy="2795064"/>
            </a:xfrm>
          </p:grpSpPr>
          <p:sp>
            <p:nvSpPr>
              <p:cNvPr id="41" name="椭圆 40"/>
              <p:cNvSpPr/>
              <p:nvPr/>
            </p:nvSpPr>
            <p:spPr>
              <a:xfrm>
                <a:off x="2215182" y="1472155"/>
                <a:ext cx="2785826" cy="2788425"/>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42" name="椭圆 41"/>
              <p:cNvSpPr/>
              <p:nvPr/>
            </p:nvSpPr>
            <p:spPr>
              <a:xfrm>
                <a:off x="2563865" y="1467552"/>
                <a:ext cx="2074410" cy="1795877"/>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40" name="TextBox 111"/>
            <p:cNvSpPr txBox="1"/>
            <p:nvPr/>
          </p:nvSpPr>
          <p:spPr>
            <a:xfrm>
              <a:off x="3859317" y="4573853"/>
              <a:ext cx="1411128" cy="466253"/>
            </a:xfrm>
            <a:prstGeom prst="rect">
              <a:avLst/>
            </a:prstGeom>
            <a:noFill/>
          </p:spPr>
          <p:txBody>
            <a:bodyPr wrap="none">
              <a:spAutoFit/>
            </a:bodyPr>
            <a:lstStyle/>
            <a:p>
              <a:pPr fontAlgn="auto">
                <a:spcBef>
                  <a:spcPts val="0"/>
                </a:spcBef>
                <a:spcAft>
                  <a:spcPts val="0"/>
                </a:spcAft>
                <a:defRPr/>
              </a:pPr>
              <a:r>
                <a:rPr lang="zh-CN" altLang="en-US" sz="2000" b="1" i="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rPr>
                <a:t>常用工具</a:t>
              </a:r>
            </a:p>
          </p:txBody>
        </p:sp>
      </p:grpSp>
      <p:grpSp>
        <p:nvGrpSpPr>
          <p:cNvPr id="43" name="组合 22"/>
          <p:cNvGrpSpPr>
            <a:grpSpLocks/>
          </p:cNvGrpSpPr>
          <p:nvPr/>
        </p:nvGrpSpPr>
        <p:grpSpPr bwMode="auto">
          <a:xfrm>
            <a:off x="3497610" y="4472707"/>
            <a:ext cx="1331912" cy="1336675"/>
            <a:chOff x="3809317" y="4028042"/>
            <a:chExt cx="1551870" cy="1557877"/>
          </a:xfrm>
        </p:grpSpPr>
        <p:grpSp>
          <p:nvGrpSpPr>
            <p:cNvPr id="44" name="组合 7"/>
            <p:cNvGrpSpPr>
              <a:grpSpLocks/>
            </p:cNvGrpSpPr>
            <p:nvPr/>
          </p:nvGrpSpPr>
          <p:grpSpPr bwMode="auto">
            <a:xfrm rot="-202676">
              <a:off x="3809317" y="4028042"/>
              <a:ext cx="1551870" cy="1557877"/>
              <a:chOff x="2215182" y="1468836"/>
              <a:chExt cx="2785826" cy="2795064"/>
            </a:xfrm>
          </p:grpSpPr>
          <p:sp>
            <p:nvSpPr>
              <p:cNvPr id="46" name="椭圆 45"/>
              <p:cNvSpPr/>
              <p:nvPr/>
            </p:nvSpPr>
            <p:spPr>
              <a:xfrm>
                <a:off x="2215182" y="1472155"/>
                <a:ext cx="2785826" cy="2788425"/>
              </a:xfrm>
              <a:prstGeom prst="ellipse">
                <a:avLst/>
              </a:prstGeom>
              <a:gradFill>
                <a:gsLst>
                  <a:gs pos="0">
                    <a:schemeClr val="bg1">
                      <a:lumMod val="95000"/>
                    </a:schemeClr>
                  </a:gs>
                  <a:gs pos="0">
                    <a:schemeClr val="bg1">
                      <a:lumMod val="75000"/>
                    </a:schemeClr>
                  </a:gs>
                  <a:gs pos="100000">
                    <a:srgbClr val="5A5A5A"/>
                  </a:gs>
                </a:gsLst>
                <a:lin ang="5400000" scaled="1"/>
              </a:gradFill>
              <a:ln w="6350" cap="flat" cmpd="sng" algn="ctr">
                <a:solidFill>
                  <a:schemeClr val="bg1">
                    <a:lumMod val="50000"/>
                  </a:schemeClr>
                </a:solid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sp>
            <p:nvSpPr>
              <p:cNvPr id="47" name="椭圆 46"/>
              <p:cNvSpPr/>
              <p:nvPr/>
            </p:nvSpPr>
            <p:spPr>
              <a:xfrm>
                <a:off x="2563450" y="1467552"/>
                <a:ext cx="2075257" cy="1795877"/>
              </a:xfrm>
              <a:prstGeom prst="ellipse">
                <a:avLst/>
              </a:prstGeom>
              <a:gradFill>
                <a:gsLst>
                  <a:gs pos="0">
                    <a:srgbClr val="FFFFFF">
                      <a:alpha val="60000"/>
                    </a:srgbClr>
                  </a:gs>
                  <a:gs pos="100000">
                    <a:srgbClr val="00FF00">
                      <a:alpha val="0"/>
                    </a:srgbClr>
                  </a:gs>
                </a:gsLst>
                <a:lin ang="5400000" scaled="0"/>
              </a:gradFill>
              <a:ln w="25400" cap="flat" cmpd="sng" algn="ctr">
                <a:noFill/>
                <a:prstDash val="solid"/>
              </a:ln>
              <a:effectLst/>
            </p:spPr>
            <p:txBody>
              <a:bodyPr anchor="ctr"/>
              <a:lstStyle/>
              <a:p>
                <a:pPr algn="ctr" fontAlgn="auto">
                  <a:spcBef>
                    <a:spcPts val="0"/>
                  </a:spcBef>
                  <a:spcAft>
                    <a:spcPts val="0"/>
                  </a:spcAft>
                  <a:defRPr/>
                </a:pPr>
                <a:endParaRPr lang="zh-CN" altLang="en-US" kern="0">
                  <a:solidFill>
                    <a:srgbClr val="FFFFFF"/>
                  </a:solidFill>
                  <a:latin typeface="华文细黑" pitchFamily="2" charset="-122"/>
                  <a:ea typeface="华文细黑" pitchFamily="2" charset="-122"/>
                </a:endParaRPr>
              </a:p>
            </p:txBody>
          </p:sp>
        </p:grpSp>
        <p:sp>
          <p:nvSpPr>
            <p:cNvPr id="45" name="TextBox 116"/>
            <p:cNvSpPr txBox="1"/>
            <p:nvPr/>
          </p:nvSpPr>
          <p:spPr>
            <a:xfrm>
              <a:off x="3859257" y="4573853"/>
              <a:ext cx="1411296" cy="466253"/>
            </a:xfrm>
            <a:prstGeom prst="rect">
              <a:avLst/>
            </a:prstGeom>
            <a:noFill/>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2000" b="1" i="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交流沟通</a:t>
              </a:r>
            </a:p>
          </p:txBody>
        </p:sp>
      </p:grpSp>
      <p:sp>
        <p:nvSpPr>
          <p:cNvPr id="49" name="文本框 48"/>
          <p:cNvSpPr txBox="1"/>
          <p:nvPr/>
        </p:nvSpPr>
        <p:spPr>
          <a:xfrm>
            <a:off x="764297" y="1377856"/>
            <a:ext cx="3267277"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用户界面</a:t>
            </a:r>
            <a:r>
              <a:rPr lang="zh-CN" altLang="en-US" sz="2800" dirty="0" smtClean="0">
                <a:latin typeface="微软雅黑" panose="020B0503020204020204" pitchFamily="34" charset="-122"/>
                <a:ea typeface="微软雅黑" panose="020B0503020204020204" pitchFamily="34" charset="-122"/>
              </a:rPr>
              <a:t>设计</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需要</a:t>
            </a:r>
            <a:r>
              <a:rPr lang="zh-CN" altLang="en-US" sz="2800" dirty="0">
                <a:latin typeface="微软雅黑" panose="020B0503020204020204" pitchFamily="34" charset="-122"/>
                <a:ea typeface="微软雅黑" panose="020B0503020204020204" pitchFamily="34" charset="-122"/>
              </a:rPr>
              <a:t>的知识和能力</a:t>
            </a:r>
          </a:p>
        </p:txBody>
      </p:sp>
    </p:spTree>
    <p:extLst>
      <p:ext uri="{BB962C8B-B14F-4D97-AF65-F5344CB8AC3E}">
        <p14:creationId xmlns:p14="http://schemas.microsoft.com/office/powerpoint/2010/main" val="2839321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4" y="5661248"/>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网站用户界面设计的原则</a:t>
            </a:r>
          </a:p>
        </p:txBody>
      </p:sp>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a:solidFill>
                  <a:srgbClr val="595959"/>
                </a:solidFill>
                <a:latin typeface="微软雅黑" panose="020B0503020204020204" pitchFamily="34" charset="-122"/>
                <a:ea typeface="微软雅黑" panose="020B0503020204020204" pitchFamily="34" charset="-122"/>
              </a:rPr>
              <a:t>UI </a:t>
            </a:r>
            <a:r>
              <a:rPr lang="zh-CN" altLang="en-US" sz="3600" dirty="0">
                <a:solidFill>
                  <a:srgbClr val="595959"/>
                </a:solidFill>
                <a:latin typeface="微软雅黑" panose="020B0503020204020204" pitchFamily="34" charset="-122"/>
                <a:ea typeface="微软雅黑" panose="020B0503020204020204" pitchFamily="34" charset="-122"/>
              </a:rPr>
              <a:t>构成元素</a:t>
            </a: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C00000"/>
                </a:solidFill>
                <a:latin typeface="微软雅黑" panose="020B0503020204020204" pitchFamily="34" charset="-122"/>
                <a:ea typeface="微软雅黑" panose="020B0503020204020204" pitchFamily="34" charset="-122"/>
              </a:rPr>
              <a:t>网页</a:t>
            </a:r>
            <a:r>
              <a:rPr lang="en-US" altLang="zh-CN" sz="3600" dirty="0">
                <a:solidFill>
                  <a:srgbClr val="C00000"/>
                </a:solidFill>
                <a:latin typeface="微软雅黑" panose="020B0503020204020204" pitchFamily="34" charset="-122"/>
                <a:ea typeface="微软雅黑" panose="020B0503020204020204" pitchFamily="34" charset="-122"/>
              </a:rPr>
              <a:t>UI</a:t>
            </a:r>
            <a:r>
              <a:rPr lang="zh-CN" altLang="en-US" sz="3600" dirty="0">
                <a:solidFill>
                  <a:srgbClr val="C00000"/>
                </a:solidFill>
                <a:latin typeface="微软雅黑" panose="020B0503020204020204" pitchFamily="34" charset="-122"/>
                <a:ea typeface="微软雅黑" panose="020B0503020204020204" pitchFamily="34" charset="-122"/>
              </a:rPr>
              <a:t>设计要点</a:t>
            </a: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了解网页</a:t>
            </a:r>
            <a:r>
              <a:rPr lang="en-US" altLang="zh-CN" sz="3600" dirty="0">
                <a:solidFill>
                  <a:srgbClr val="595959"/>
                </a:solidFill>
                <a:latin typeface="微软雅黑" panose="020B0503020204020204" pitchFamily="34" charset="-122"/>
                <a:ea typeface="微软雅黑" panose="020B0503020204020204" pitchFamily="34" charset="-122"/>
              </a:rPr>
              <a:t>UI</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6815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360000" indent="-514350">
              <a:lnSpc>
                <a:spcPct val="130000"/>
              </a:lnSpc>
              <a:spcBef>
                <a:spcPts val="600"/>
              </a:spcBef>
              <a:spcAft>
                <a:spcPts val="600"/>
              </a:spcAft>
              <a:buAutoNum type="arabicPeriod"/>
            </a:pPr>
            <a:r>
              <a:rPr lang="zh-CN" altLang="en-US" b="1" dirty="0" smtClean="0">
                <a:latin typeface="微软雅黑" panose="020B0503020204020204" pitchFamily="34" charset="-122"/>
                <a:ea typeface="微软雅黑" panose="020B0503020204020204" pitchFamily="34" charset="-122"/>
              </a:rPr>
              <a:t>鲜明的主题</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根据网页的不同消费群体采用不同的表现手法，以简单明确的画面来体现出网页的主题。主题鲜明、特点突出。</a:t>
            </a:r>
            <a:endParaRPr lang="en-US" altLang="zh-CN" sz="2600" dirty="0" smtClean="0">
              <a:latin typeface="微软雅黑" panose="020B0503020204020204" pitchFamily="34" charset="-122"/>
              <a:ea typeface="微软雅黑" panose="020B0503020204020204" pitchFamily="34" charset="-122"/>
            </a:endParaRPr>
          </a:p>
          <a:p>
            <a:pPr marL="360000" indent="-514350">
              <a:lnSpc>
                <a:spcPct val="130000"/>
              </a:lnSpc>
              <a:spcBef>
                <a:spcPts val="600"/>
              </a:spcBef>
              <a:spcAft>
                <a:spcPts val="600"/>
              </a:spcAft>
              <a:buAutoNum type="arabicPeriod"/>
            </a:pPr>
            <a:r>
              <a:rPr lang="zh-CN" altLang="en-US" sz="2600" b="1" dirty="0" smtClean="0">
                <a:latin typeface="微软雅黑" panose="020B0503020204020204" pitchFamily="34" charset="-122"/>
                <a:ea typeface="微软雅黑" panose="020B0503020204020204" pitchFamily="34" charset="-122"/>
              </a:rPr>
              <a:t>明确的目标</a:t>
            </a:r>
            <a:endParaRPr lang="en-US" altLang="zh-CN" sz="2600" b="1" dirty="0" smtClean="0">
              <a:latin typeface="微软雅黑" panose="020B0503020204020204" pitchFamily="34" charset="-122"/>
              <a:ea typeface="微软雅黑" panose="020B0503020204020204" pitchFamily="34" charset="-122"/>
            </a:endParaRPr>
          </a:p>
          <a:p>
            <a:pPr marL="36000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根据受众群体的需求、市场的状况、企业自身的情况等进行综合分析，明确企业整体视觉形象，以用户为中心、艺术设计为辅进行设计规划。</a:t>
            </a:r>
            <a:endParaRPr lang="zh-CN" altLang="en-US"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51110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4" y="5661248"/>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网站用户界面设计的原则</a:t>
            </a:r>
          </a:p>
        </p:txBody>
      </p:sp>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a:solidFill>
                  <a:srgbClr val="595959"/>
                </a:solidFill>
                <a:latin typeface="微软雅黑" panose="020B0503020204020204" pitchFamily="34" charset="-122"/>
                <a:ea typeface="微软雅黑" panose="020B0503020204020204" pitchFamily="34" charset="-122"/>
              </a:rPr>
              <a:t>UI </a:t>
            </a:r>
            <a:r>
              <a:rPr lang="zh-CN" altLang="en-US" sz="3600" dirty="0">
                <a:solidFill>
                  <a:srgbClr val="595959"/>
                </a:solidFill>
                <a:latin typeface="微软雅黑" panose="020B0503020204020204" pitchFamily="34" charset="-122"/>
                <a:ea typeface="微软雅黑" panose="020B0503020204020204" pitchFamily="34" charset="-122"/>
              </a:rPr>
              <a:t>构成元素</a:t>
            </a: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smtClean="0">
                <a:solidFill>
                  <a:srgbClr val="595959"/>
                </a:solidFill>
                <a:latin typeface="微软雅黑" panose="020B0503020204020204" pitchFamily="34" charset="-122"/>
                <a:ea typeface="微软雅黑" panose="020B0503020204020204" pitchFamily="34" charset="-122"/>
              </a:rPr>
              <a:t>UI</a:t>
            </a:r>
            <a:r>
              <a:rPr lang="zh-CN" altLang="en-US" sz="3600" dirty="0" smtClean="0">
                <a:solidFill>
                  <a:srgbClr val="595959"/>
                </a:solidFill>
                <a:latin typeface="微软雅黑" panose="020B0503020204020204" pitchFamily="34" charset="-122"/>
                <a:ea typeface="微软雅黑" panose="020B0503020204020204" pitchFamily="34" charset="-122"/>
              </a:rPr>
              <a:t>设计要点</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smtClean="0">
                <a:solidFill>
                  <a:srgbClr val="C00000"/>
                </a:solidFill>
                <a:latin typeface="微软雅黑" panose="020B0503020204020204" pitchFamily="34" charset="-122"/>
                <a:ea typeface="微软雅黑" panose="020B0503020204020204" pitchFamily="34" charset="-122"/>
              </a:rPr>
              <a:t>了解网页</a:t>
            </a:r>
            <a:r>
              <a:rPr lang="en-US" altLang="zh-CN" sz="3600" dirty="0" smtClean="0">
                <a:solidFill>
                  <a:srgbClr val="C00000"/>
                </a:solidFill>
                <a:latin typeface="微软雅黑" panose="020B0503020204020204" pitchFamily="34" charset="-122"/>
                <a:ea typeface="微软雅黑" panose="020B0503020204020204" pitchFamily="34" charset="-122"/>
              </a:rPr>
              <a:t>UI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p:cNvPicPr>
            <a:picLocks noChangeAspect="1"/>
          </p:cNvPicPr>
          <p:nvPr/>
        </p:nvPicPr>
        <p:blipFill>
          <a:blip r:embed="rId3"/>
          <a:stretch>
            <a:fillRect/>
          </a:stretch>
        </p:blipFill>
        <p:spPr>
          <a:xfrm>
            <a:off x="1786431" y="3600207"/>
            <a:ext cx="6901858" cy="3240381"/>
          </a:xfrm>
          <a:prstGeom prst="rect">
            <a:avLst/>
          </a:prstGeom>
        </p:spPr>
      </p:pic>
      <p:pic>
        <p:nvPicPr>
          <p:cNvPr id="5" name="图片 4"/>
          <p:cNvPicPr>
            <a:picLocks noChangeAspect="1"/>
          </p:cNvPicPr>
          <p:nvPr/>
        </p:nvPicPr>
        <p:blipFill>
          <a:blip r:embed="rId4"/>
          <a:stretch>
            <a:fillRect/>
          </a:stretch>
        </p:blipFill>
        <p:spPr>
          <a:xfrm>
            <a:off x="335360" y="1124745"/>
            <a:ext cx="6408712" cy="3037958"/>
          </a:xfrm>
          <a:prstGeom prst="rect">
            <a:avLst/>
          </a:prstGeom>
        </p:spPr>
      </p:pic>
      <p:pic>
        <p:nvPicPr>
          <p:cNvPr id="2" name="图片 1"/>
          <p:cNvPicPr>
            <a:picLocks noChangeAspect="1"/>
          </p:cNvPicPr>
          <p:nvPr/>
        </p:nvPicPr>
        <p:blipFill>
          <a:blip r:embed="rId5"/>
          <a:stretch>
            <a:fillRect/>
          </a:stretch>
        </p:blipFill>
        <p:spPr>
          <a:xfrm>
            <a:off x="5398492" y="1124744"/>
            <a:ext cx="6334998" cy="3002279"/>
          </a:xfrm>
          <a:prstGeom prst="rect">
            <a:avLst/>
          </a:prstGeom>
        </p:spPr>
      </p:pic>
    </p:spTree>
    <p:extLst>
      <p:ext uri="{BB962C8B-B14F-4D97-AF65-F5344CB8AC3E}">
        <p14:creationId xmlns:p14="http://schemas.microsoft.com/office/powerpoint/2010/main" val="2883826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0" indent="0">
              <a:lnSpc>
                <a:spcPct val="130000"/>
              </a:lnSpc>
              <a:spcBef>
                <a:spcPts val="600"/>
              </a:spcBef>
              <a:spcAft>
                <a:spcPts val="600"/>
              </a:spcAft>
              <a:buNone/>
            </a:pPr>
            <a:r>
              <a:rPr lang="en-US" altLang="zh-CN" sz="2800" b="1" dirty="0" smtClean="0">
                <a:latin typeface="微软雅黑" panose="020B0503020204020204" pitchFamily="34" charset="-122"/>
                <a:ea typeface="微软雅黑" panose="020B0503020204020204" pitchFamily="34" charset="-122"/>
              </a:rPr>
              <a:t>3. </a:t>
            </a:r>
            <a:r>
              <a:rPr lang="zh-CN" altLang="en-US" sz="2800" b="1" dirty="0" smtClean="0">
                <a:latin typeface="微软雅黑" panose="020B0503020204020204" pitchFamily="34" charset="-122"/>
                <a:ea typeface="微软雅黑" panose="020B0503020204020204" pitchFamily="34" charset="-122"/>
              </a:rPr>
              <a:t>精彩</a:t>
            </a:r>
            <a:r>
              <a:rPr lang="zh-CN" altLang="en-US" sz="2800" b="1" dirty="0">
                <a:latin typeface="微软雅黑" panose="020B0503020204020204" pitchFamily="34" charset="-122"/>
                <a:ea typeface="微软雅黑" panose="020B0503020204020204" pitchFamily="34" charset="-122"/>
              </a:rPr>
              <a:t>的版式设计</a:t>
            </a:r>
            <a:endParaRPr lang="en-US" altLang="zh-CN" sz="2800" b="1" dirty="0">
              <a:latin typeface="微软雅黑" panose="020B0503020204020204" pitchFamily="34" charset="-122"/>
              <a:ea typeface="微软雅黑" panose="020B0503020204020204" pitchFamily="34" charset="-122"/>
            </a:endParaRPr>
          </a:p>
          <a:p>
            <a:pPr marL="0" indent="0">
              <a:lnSpc>
                <a:spcPct val="130000"/>
              </a:lnSpc>
              <a:spcBef>
                <a:spcPts val="600"/>
              </a:spcBef>
              <a:spcAft>
                <a:spcPts val="600"/>
              </a:spcAft>
              <a:buNone/>
            </a:pP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通过文字和图形的结合，表达</a:t>
            </a:r>
            <a:r>
              <a:rPr lang="zh-CN" altLang="en-US" sz="2600" dirty="0" smtClean="0">
                <a:latin typeface="微软雅黑" panose="020B0503020204020204" pitchFamily="34" charset="-122"/>
                <a:ea typeface="微软雅黑" panose="020B0503020204020204" pitchFamily="34" charset="-122"/>
              </a:rPr>
              <a:t>出和谐</a:t>
            </a:r>
            <a:r>
              <a:rPr lang="zh-CN" altLang="en-US" sz="2600" dirty="0">
                <a:latin typeface="微软雅黑" panose="020B0503020204020204" pitchFamily="34" charset="-122"/>
                <a:ea typeface="微软雅黑" panose="020B0503020204020204" pitchFamily="34" charset="-122"/>
              </a:rPr>
              <a:t>之美。</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en-US" altLang="zh-CN" sz="2800" b="1" dirty="0" smtClean="0">
                <a:latin typeface="微软雅黑" panose="020B0503020204020204" pitchFamily="34" charset="-122"/>
                <a:ea typeface="微软雅黑" panose="020B0503020204020204" pitchFamily="34" charset="-122"/>
              </a:rPr>
              <a:t>4. </a:t>
            </a:r>
            <a:r>
              <a:rPr lang="zh-CN" altLang="en-US" sz="2800" b="1" dirty="0" smtClean="0">
                <a:latin typeface="微软雅黑" panose="020B0503020204020204" pitchFamily="34" charset="-122"/>
                <a:ea typeface="微软雅黑" panose="020B0503020204020204" pitchFamily="34" charset="-122"/>
              </a:rPr>
              <a:t>合理的配色</a:t>
            </a:r>
            <a:endParaRPr lang="en-US" altLang="zh-CN" sz="2800" b="1" dirty="0" smtClean="0">
              <a:latin typeface="微软雅黑" panose="020B0503020204020204" pitchFamily="34" charset="-122"/>
              <a:ea typeface="微软雅黑" panose="020B0503020204020204" pitchFamily="34" charset="-122"/>
            </a:endParaRPr>
          </a:p>
          <a:p>
            <a:pPr marL="36000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根据</a:t>
            </a:r>
            <a:r>
              <a:rPr lang="zh-CN" altLang="en-US" sz="2600" dirty="0">
                <a:latin typeface="微软雅黑" panose="020B0503020204020204" pitchFamily="34" charset="-122"/>
                <a:ea typeface="微软雅黑" panose="020B0503020204020204" pitchFamily="34" charset="-122"/>
              </a:rPr>
              <a:t>色彩对人们心理的影响，合理地加以运行，或者根据企业</a:t>
            </a:r>
            <a:r>
              <a:rPr lang="en-US" altLang="zh-CN" sz="2600" dirty="0">
                <a:latin typeface="微软雅黑" panose="020B0503020204020204" pitchFamily="34" charset="-122"/>
                <a:ea typeface="微软雅黑" panose="020B0503020204020204" pitchFamily="34" charset="-122"/>
              </a:rPr>
              <a:t>VI</a:t>
            </a:r>
            <a:r>
              <a:rPr lang="zh-CN" altLang="en-US" sz="2600" dirty="0">
                <a:latin typeface="微软雅黑" panose="020B0503020204020204" pitchFamily="34" charset="-122"/>
                <a:ea typeface="微软雅黑" panose="020B0503020204020204" pitchFamily="34" charset="-122"/>
              </a:rPr>
              <a:t>来选用标准色，使企业整体形象统一。</a:t>
            </a:r>
            <a:endParaRPr lang="en-US" altLang="zh-CN"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241050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 name="Rectangle 3"/>
          <p:cNvSpPr txBox="1">
            <a:spLocks noChangeArrowheads="1"/>
          </p:cNvSpPr>
          <p:nvPr/>
        </p:nvSpPr>
        <p:spPr>
          <a:xfrm>
            <a:off x="1487488" y="5445224"/>
            <a:ext cx="10515600" cy="1281260"/>
          </a:xfrm>
          <a:prstGeom prst="rect">
            <a:avLst/>
          </a:prstGeom>
        </p:spPr>
        <p:txBody>
          <a:bodyPr vert="horz" lIns="91440" tIns="45720" rIns="91440" bIns="45720" rtlCol="0">
            <a:norm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fontAlgn="auto">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运用该品牌视觉形象中的蓝色、红色进行网页界面的配色处理。</a:t>
            </a:r>
            <a:endParaRPr lang="en-US" altLang="zh-CN" sz="2600" dirty="0" smtClean="0">
              <a:latin typeface="微软雅黑" panose="020B0503020204020204" pitchFamily="34" charset="-122"/>
              <a:ea typeface="微软雅黑" panose="020B0503020204020204" pitchFamily="34" charset="-122"/>
            </a:endParaRPr>
          </a:p>
          <a:p>
            <a:pPr marL="0" indent="0" fontAlgn="auto">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既体现了品牌形象的统一性，又可加深消费者对该品牌的认知度。</a:t>
            </a:r>
            <a:endParaRPr lang="en-US" altLang="zh-CN" sz="2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560" y="1066686"/>
            <a:ext cx="7704856" cy="4162514"/>
          </a:xfrm>
          <a:prstGeom prst="rect">
            <a:avLst/>
          </a:prstGeom>
        </p:spPr>
      </p:pic>
    </p:spTree>
    <p:extLst>
      <p:ext uri="{BB962C8B-B14F-4D97-AF65-F5344CB8AC3E}">
        <p14:creationId xmlns:p14="http://schemas.microsoft.com/office/powerpoint/2010/main" val="908190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0" indent="0">
              <a:lnSpc>
                <a:spcPct val="1300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5</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内容与形式的完美统一</a:t>
            </a:r>
            <a:endParaRPr lang="en-US" altLang="zh-CN" sz="2800" b="1" dirty="0" smtClean="0">
              <a:latin typeface="微软雅黑" panose="020B0503020204020204" pitchFamily="34" charset="-122"/>
              <a:ea typeface="微软雅黑" panose="020B0503020204020204" pitchFamily="34" charset="-122"/>
            </a:endParaRPr>
          </a:p>
          <a:p>
            <a:pPr marL="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灵活运用对比调和、对称与平衡及留白等方法，通过空间、文字、图形之间的相互关系，建立整体的均衡状态，产生和谐的美感。</a:t>
            </a:r>
            <a:endParaRPr lang="en-US" altLang="zh-CN"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240026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设计要点</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479376" y="1124744"/>
            <a:ext cx="10979361" cy="5152915"/>
          </a:xfrm>
          <a:prstGeom prst="rect">
            <a:avLst/>
          </a:prstGeom>
        </p:spPr>
      </p:pic>
      <p:sp>
        <p:nvSpPr>
          <p:cNvPr id="5" name="文本框 4"/>
          <p:cNvSpPr txBox="1"/>
          <p:nvPr/>
        </p:nvSpPr>
        <p:spPr>
          <a:xfrm>
            <a:off x="551384" y="6381328"/>
            <a:ext cx="7128792" cy="400110"/>
          </a:xfrm>
          <a:prstGeom prst="rect">
            <a:avLst/>
          </a:prstGeom>
          <a:noFill/>
        </p:spPr>
        <p:txBody>
          <a:bodyPr wrap="square" rtlCol="0">
            <a:spAutoFit/>
          </a:bodyPr>
          <a:lstStyle/>
          <a:p>
            <a:r>
              <a:rPr lang="en-US" altLang="zh-CN" sz="2000" dirty="0"/>
              <a:t>http://www.xiaofengcha.com/</a:t>
            </a:r>
            <a:endParaRPr lang="zh-CN" altLang="en-US" sz="2000" dirty="0"/>
          </a:p>
        </p:txBody>
      </p:sp>
    </p:spTree>
    <p:extLst>
      <p:ext uri="{BB962C8B-B14F-4D97-AF65-F5344CB8AC3E}">
        <p14:creationId xmlns:p14="http://schemas.microsoft.com/office/powerpoint/2010/main" val="19576154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4" y="5661248"/>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网站用户界面设计的原则</a:t>
            </a:r>
          </a:p>
        </p:txBody>
      </p:sp>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C00000"/>
                </a:solidFill>
                <a:latin typeface="微软雅黑" panose="020B0503020204020204" pitchFamily="34" charset="-122"/>
                <a:ea typeface="微软雅黑" panose="020B0503020204020204" pitchFamily="34" charset="-122"/>
              </a:rPr>
              <a:t>网页</a:t>
            </a:r>
            <a:r>
              <a:rPr lang="en-US" altLang="zh-CN" sz="3600" dirty="0">
                <a:solidFill>
                  <a:srgbClr val="C00000"/>
                </a:solidFill>
                <a:latin typeface="微软雅黑" panose="020B0503020204020204" pitchFamily="34" charset="-122"/>
                <a:ea typeface="微软雅黑" panose="020B0503020204020204" pitchFamily="34" charset="-122"/>
              </a:rPr>
              <a:t>UI </a:t>
            </a:r>
            <a:r>
              <a:rPr lang="zh-CN" altLang="en-US" sz="3600" dirty="0">
                <a:solidFill>
                  <a:srgbClr val="C00000"/>
                </a:solidFill>
                <a:latin typeface="微软雅黑" panose="020B0503020204020204" pitchFamily="34" charset="-122"/>
                <a:ea typeface="微软雅黑" panose="020B0503020204020204" pitchFamily="34" charset="-122"/>
              </a:rPr>
              <a:t>构成元素</a:t>
            </a: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smtClean="0">
                <a:solidFill>
                  <a:srgbClr val="595959"/>
                </a:solidFill>
                <a:latin typeface="微软雅黑" panose="020B0503020204020204" pitchFamily="34" charset="-122"/>
                <a:ea typeface="微软雅黑" panose="020B0503020204020204" pitchFamily="34" charset="-122"/>
              </a:rPr>
              <a:t>UI</a:t>
            </a:r>
            <a:r>
              <a:rPr lang="zh-CN" altLang="en-US" sz="3600" dirty="0" smtClean="0">
                <a:solidFill>
                  <a:srgbClr val="595959"/>
                </a:solidFill>
                <a:latin typeface="微软雅黑" panose="020B0503020204020204" pitchFamily="34" charset="-122"/>
                <a:ea typeface="微软雅黑" panose="020B0503020204020204" pitchFamily="34" charset="-122"/>
              </a:rPr>
              <a:t>设计要点</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了解网页</a:t>
            </a:r>
            <a:r>
              <a:rPr lang="en-US" altLang="zh-CN" sz="3600" dirty="0">
                <a:solidFill>
                  <a:srgbClr val="595959"/>
                </a:solidFill>
                <a:latin typeface="微软雅黑" panose="020B0503020204020204" pitchFamily="34" charset="-122"/>
                <a:ea typeface="微软雅黑" panose="020B0503020204020204" pitchFamily="34" charset="-122"/>
              </a:rPr>
              <a:t>UI</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847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360000" indent="-514350">
              <a:lnSpc>
                <a:spcPct val="130000"/>
              </a:lnSpc>
              <a:spcBef>
                <a:spcPts val="600"/>
              </a:spcBef>
              <a:spcAft>
                <a:spcPts val="600"/>
              </a:spcAft>
              <a:buAutoNum type="arabicPeriod"/>
            </a:pPr>
            <a:r>
              <a:rPr lang="zh-CN" altLang="en-US" b="1" dirty="0" smtClean="0">
                <a:latin typeface="微软雅黑" panose="020B0503020204020204" pitchFamily="34" charset="-122"/>
                <a:ea typeface="微软雅黑" panose="020B0503020204020204" pitchFamily="34" charset="-122"/>
              </a:rPr>
              <a:t>文字</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文字元素是信息传达的主体部分。文字信息符合人类的阅读习惯，文字所占存储空间很少，节省下载和浏览时间。</a:t>
            </a:r>
            <a:endParaRPr lang="en-US" altLang="zh-CN" sz="2600" dirty="0" smtClean="0">
              <a:latin typeface="微软雅黑" panose="020B0503020204020204" pitchFamily="34" charset="-122"/>
              <a:ea typeface="微软雅黑" panose="020B0503020204020204" pitchFamily="34" charset="-122"/>
            </a:endParaRPr>
          </a:p>
          <a:p>
            <a:pPr marL="36000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网页界面中的文字主要包括标题、信息、文字链接等。文字的字体、大小、颜色和排列对页面整体设计影响极大。</a:t>
            </a:r>
            <a:endParaRPr lang="zh-CN" altLang="en-US"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551384" y="1124744"/>
            <a:ext cx="10657184" cy="5099707"/>
          </a:xfrm>
          <a:prstGeom prst="rect">
            <a:avLst/>
          </a:prstGeom>
        </p:spPr>
      </p:pic>
      <p:sp>
        <p:nvSpPr>
          <p:cNvPr id="3" name="文本框 2"/>
          <p:cNvSpPr txBox="1"/>
          <p:nvPr/>
        </p:nvSpPr>
        <p:spPr>
          <a:xfrm>
            <a:off x="551384" y="6381328"/>
            <a:ext cx="7128792" cy="400110"/>
          </a:xfrm>
          <a:prstGeom prst="rect">
            <a:avLst/>
          </a:prstGeom>
          <a:noFill/>
        </p:spPr>
        <p:txBody>
          <a:bodyPr wrap="square" rtlCol="0">
            <a:spAutoFit/>
          </a:bodyPr>
          <a:lstStyle/>
          <a:p>
            <a:r>
              <a:rPr lang="en-US" altLang="zh-CN" sz="2000" dirty="0"/>
              <a:t>http://www.narfstuff.co.uk/</a:t>
            </a:r>
            <a:endParaRPr lang="zh-CN" altLang="en-US" sz="2000" dirty="0"/>
          </a:p>
        </p:txBody>
      </p:sp>
    </p:spTree>
    <p:extLst>
      <p:ext uri="{BB962C8B-B14F-4D97-AF65-F5344CB8AC3E}">
        <p14:creationId xmlns:p14="http://schemas.microsoft.com/office/powerpoint/2010/main" val="2171416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360000" indent="0">
              <a:lnSpc>
                <a:spcPct val="130000"/>
              </a:lnSpc>
              <a:spcBef>
                <a:spcPts val="600"/>
              </a:spcBef>
              <a:spcAft>
                <a:spcPts val="600"/>
              </a:spcAft>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图形符号</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图形符号</a:t>
            </a:r>
            <a:r>
              <a:rPr lang="zh-CN" altLang="en-US" sz="2600" dirty="0">
                <a:latin typeface="微软雅黑" panose="020B0503020204020204" pitchFamily="34" charset="-122"/>
                <a:ea typeface="微软雅黑" panose="020B0503020204020204" pitchFamily="34" charset="-122"/>
              </a:rPr>
              <a:t>是视觉信息的载体，通过精炼的形象代表某一事物，表达一定的含义。</a:t>
            </a:r>
            <a:endParaRPr lang="en-US" altLang="zh-CN" sz="2600" dirty="0">
              <a:latin typeface="微软雅黑" panose="020B0503020204020204" pitchFamily="34" charset="-122"/>
              <a:ea typeface="微软雅黑" panose="020B0503020204020204" pitchFamily="34" charset="-122"/>
            </a:endParaRPr>
          </a:p>
          <a:p>
            <a:pPr marL="360000" indent="0">
              <a:lnSpc>
                <a:spcPct val="130000"/>
              </a:lnSpc>
              <a:spcBef>
                <a:spcPts val="600"/>
              </a:spcBef>
              <a:spcAft>
                <a:spcPts val="600"/>
              </a:spcAft>
              <a:buFont typeface="Arial" panose="020B0604020202020204" pitchFamily="34" charset="0"/>
              <a:buNone/>
            </a:pPr>
            <a:r>
              <a:rPr lang="zh-CN" altLang="en-US" sz="2600" dirty="0">
                <a:latin typeface="微软雅黑" panose="020B0503020204020204" pitchFamily="34" charset="-122"/>
                <a:ea typeface="微软雅黑" panose="020B0503020204020204" pitchFamily="34" charset="-122"/>
              </a:rPr>
              <a:t>图形符号在网页界面设计中有多种表现形式，可以是点、线、色块或是页面中的一个圆角处理。</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69238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623392" y="6196662"/>
            <a:ext cx="7128792" cy="400110"/>
          </a:xfrm>
          <a:prstGeom prst="rect">
            <a:avLst/>
          </a:prstGeom>
          <a:noFill/>
        </p:spPr>
        <p:txBody>
          <a:bodyPr wrap="square" rtlCol="0">
            <a:spAutoFit/>
          </a:bodyPr>
          <a:lstStyle/>
          <a:p>
            <a:r>
              <a:rPr lang="en-US" altLang="zh-CN" sz="2000" dirty="0"/>
              <a:t>http://www.inventicons.com/</a:t>
            </a:r>
            <a:endParaRPr lang="zh-CN" altLang="en-US" sz="2000" dirty="0"/>
          </a:p>
        </p:txBody>
      </p:sp>
      <p:pic>
        <p:nvPicPr>
          <p:cNvPr id="5" name="图片 4"/>
          <p:cNvPicPr>
            <a:picLocks noChangeAspect="1"/>
          </p:cNvPicPr>
          <p:nvPr/>
        </p:nvPicPr>
        <p:blipFill>
          <a:blip r:embed="rId3"/>
          <a:stretch>
            <a:fillRect/>
          </a:stretch>
        </p:blipFill>
        <p:spPr>
          <a:xfrm>
            <a:off x="767408" y="1113284"/>
            <a:ext cx="10190476" cy="4866667"/>
          </a:xfrm>
          <a:prstGeom prst="rect">
            <a:avLst/>
          </a:prstGeom>
        </p:spPr>
      </p:pic>
    </p:spTree>
    <p:extLst>
      <p:ext uri="{BB962C8B-B14F-4D97-AF65-F5344CB8AC3E}">
        <p14:creationId xmlns:p14="http://schemas.microsoft.com/office/powerpoint/2010/main" val="44438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4" name="内容占位符 3"/>
          <p:cNvSpPr>
            <a:spLocks/>
          </p:cNvSpPr>
          <p:nvPr/>
        </p:nvSpPr>
        <p:spPr bwMode="auto">
          <a:xfrm>
            <a:off x="1847528" y="1412776"/>
            <a:ext cx="8229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spcBef>
                <a:spcPct val="20000"/>
              </a:spcBef>
            </a:pPr>
            <a:r>
              <a:rPr kumimoji="0" lang="en-US" altLang="zh-CN" sz="2800" dirty="0">
                <a:solidFill>
                  <a:srgbClr val="000000"/>
                </a:solidFill>
                <a:latin typeface="微软雅黑" panose="020B0503020204020204" pitchFamily="34" charset="-122"/>
                <a:ea typeface="微软雅黑" panose="020B0503020204020204" pitchFamily="34" charset="-122"/>
              </a:rPr>
              <a:t>1</a:t>
            </a:r>
            <a:r>
              <a:rPr kumimoji="0" lang="zh-CN" altLang="en-US" sz="2800" dirty="0">
                <a:solidFill>
                  <a:srgbClr val="000000"/>
                </a:solidFill>
                <a:latin typeface="微软雅黑" panose="020B0503020204020204" pitchFamily="34" charset="-122"/>
                <a:ea typeface="微软雅黑" panose="020B0503020204020204" pitchFamily="34" charset="-122"/>
              </a:rPr>
              <a:t>、什么是设计：有目的地策划！</a:t>
            </a:r>
          </a:p>
          <a:p>
            <a:pPr>
              <a:spcBef>
                <a:spcPct val="20000"/>
              </a:spcBef>
            </a:pPr>
            <a:endParaRPr kumimoji="0" lang="en-US" altLang="zh-CN" sz="1400" dirty="0">
              <a:solidFill>
                <a:srgbClr val="000000"/>
              </a:solidFill>
              <a:latin typeface="华文细黑" panose="02010600040101010101" pitchFamily="2" charset="-122"/>
              <a:ea typeface="华文细黑" panose="02010600040101010101" pitchFamily="2" charset="-122"/>
            </a:endParaRPr>
          </a:p>
        </p:txBody>
      </p:sp>
      <p:sp>
        <p:nvSpPr>
          <p:cNvPr id="5" name="TextBox 38"/>
          <p:cNvSpPr txBox="1">
            <a:spLocks noChangeArrowheads="1"/>
          </p:cNvSpPr>
          <p:nvPr/>
        </p:nvSpPr>
        <p:spPr bwMode="auto">
          <a:xfrm>
            <a:off x="1847528" y="2103339"/>
            <a:ext cx="5929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en-US" altLang="zh-CN" sz="2800" dirty="0">
                <a:solidFill>
                  <a:srgbClr val="000000"/>
                </a:solidFill>
                <a:latin typeface="微软雅黑" panose="020B0503020204020204" pitchFamily="34" charset="-122"/>
                <a:ea typeface="微软雅黑" panose="020B0503020204020204" pitchFamily="34" charset="-122"/>
              </a:rPr>
              <a:t>2</a:t>
            </a:r>
            <a:r>
              <a:rPr kumimoji="0" lang="zh-CN" altLang="en-US" sz="2800" dirty="0">
                <a:solidFill>
                  <a:srgbClr val="000000"/>
                </a:solidFill>
                <a:latin typeface="微软雅黑" panose="020B0503020204020204" pitchFamily="34" charset="-122"/>
                <a:ea typeface="微软雅黑" panose="020B0503020204020204" pitchFamily="34" charset="-122"/>
              </a:rPr>
              <a:t>、哪些属于设计范畴</a:t>
            </a:r>
            <a:r>
              <a:rPr kumimoji="0" lang="zh-CN" altLang="en-US" sz="2800" dirty="0" smtClean="0">
                <a:solidFill>
                  <a:srgbClr val="000000"/>
                </a:solidFill>
                <a:latin typeface="微软雅黑" panose="020B0503020204020204" pitchFamily="34" charset="-122"/>
                <a:ea typeface="微软雅黑" panose="020B0503020204020204" pitchFamily="34" charset="-122"/>
              </a:rPr>
              <a:t>：</a:t>
            </a:r>
            <a:endParaRPr kumimoji="0"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6" name="TextBox 39"/>
          <p:cNvSpPr txBox="1">
            <a:spLocks noChangeArrowheads="1"/>
          </p:cNvSpPr>
          <p:nvPr/>
        </p:nvSpPr>
        <p:spPr bwMode="auto">
          <a:xfrm>
            <a:off x="2351584" y="2821357"/>
            <a:ext cx="8186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dirty="0">
                <a:latin typeface="微软雅黑" panose="020B0503020204020204" pitchFamily="34" charset="-122"/>
                <a:ea typeface="微软雅黑" panose="020B0503020204020204" pitchFamily="34" charset="-122"/>
              </a:rPr>
              <a:t>平面设计、软件设计、工业设计、概念设计、产品设计</a:t>
            </a:r>
            <a:r>
              <a:rPr kumimoji="0" lang="zh-CN" altLang="en-US" dirty="0" smtClean="0">
                <a:latin typeface="微软雅黑" panose="020B0503020204020204" pitchFamily="34" charset="-122"/>
                <a:ea typeface="微软雅黑" panose="020B0503020204020204" pitchFamily="34" charset="-122"/>
              </a:rPr>
              <a:t>等</a:t>
            </a:r>
            <a:endParaRPr kumimoji="0" lang="zh-CN" altLang="en-US" dirty="0">
              <a:latin typeface="微软雅黑" panose="020B0503020204020204" pitchFamily="34" charset="-122"/>
              <a:ea typeface="微软雅黑" panose="020B0503020204020204" pitchFamily="34" charset="-122"/>
            </a:endParaRPr>
          </a:p>
        </p:txBody>
      </p:sp>
      <p:sp>
        <p:nvSpPr>
          <p:cNvPr id="7" name="TextBox 40"/>
          <p:cNvSpPr txBox="1">
            <a:spLocks noChangeArrowheads="1"/>
          </p:cNvSpPr>
          <p:nvPr/>
        </p:nvSpPr>
        <p:spPr bwMode="auto">
          <a:xfrm>
            <a:off x="1847528" y="3545092"/>
            <a:ext cx="592931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en-US" altLang="zh-CN" sz="2800" dirty="0">
                <a:solidFill>
                  <a:srgbClr val="000000"/>
                </a:solidFill>
                <a:latin typeface="微软雅黑" panose="020B0503020204020204" pitchFamily="34" charset="-122"/>
                <a:ea typeface="微软雅黑" panose="020B0503020204020204" pitchFamily="34" charset="-122"/>
              </a:rPr>
              <a:t>3</a:t>
            </a:r>
            <a:r>
              <a:rPr kumimoji="0" lang="zh-CN" altLang="en-US" sz="2800" dirty="0">
                <a:solidFill>
                  <a:srgbClr val="000000"/>
                </a:solidFill>
                <a:latin typeface="微软雅黑" panose="020B0503020204020204" pitchFamily="34" charset="-122"/>
                <a:ea typeface="微软雅黑" panose="020B0503020204020204" pitchFamily="34" charset="-122"/>
              </a:rPr>
              <a:t>、用户界面设计是什么：</a:t>
            </a:r>
          </a:p>
          <a:p>
            <a:endParaRPr kumimoji="0" lang="zh-CN" altLang="en-US" sz="18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4607382"/>
            <a:ext cx="3240360" cy="2025225"/>
          </a:xfrm>
          <a:prstGeom prst="rect">
            <a:avLst/>
          </a:prstGeom>
        </p:spPr>
      </p:pic>
    </p:spTree>
    <p:extLst>
      <p:ext uri="{BB962C8B-B14F-4D97-AF65-F5344CB8AC3E}">
        <p14:creationId xmlns:p14="http://schemas.microsoft.com/office/powerpoint/2010/main" val="365040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up)">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360000" indent="0">
              <a:lnSpc>
                <a:spcPct val="130000"/>
              </a:lnSpc>
              <a:spcBef>
                <a:spcPts val="600"/>
              </a:spcBef>
              <a:spcAft>
                <a:spcPts val="600"/>
              </a:spcAft>
              <a:buNone/>
            </a:pPr>
            <a:r>
              <a:rPr lang="en-US" altLang="zh-CN" b="1" dirty="0">
                <a:latin typeface="微软雅黑" panose="020B0503020204020204" pitchFamily="34" charset="-122"/>
                <a:ea typeface="微软雅黑" panose="020B0503020204020204" pitchFamily="34" charset="-122"/>
              </a:rPr>
              <a:t>3</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图像符号</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图像</a:t>
            </a:r>
            <a:r>
              <a:rPr lang="zh-CN" altLang="en-US" sz="2600" dirty="0">
                <a:latin typeface="微软雅黑" panose="020B0503020204020204" pitchFamily="34" charset="-122"/>
                <a:ea typeface="微软雅黑" panose="020B0503020204020204" pitchFamily="34" charset="-122"/>
              </a:rPr>
              <a:t>具有比</a:t>
            </a:r>
            <a:r>
              <a:rPr lang="zh-CN" altLang="en-US" sz="2600" dirty="0" smtClean="0">
                <a:latin typeface="微软雅黑" panose="020B0503020204020204" pitchFamily="34" charset="-122"/>
                <a:ea typeface="微软雅黑" panose="020B0503020204020204" pitchFamily="34" charset="-122"/>
              </a:rPr>
              <a:t>文字和</a:t>
            </a:r>
            <a:r>
              <a:rPr lang="zh-CN" altLang="en-US" sz="2600" dirty="0">
                <a:latin typeface="微软雅黑" panose="020B0503020204020204" pitchFamily="34" charset="-122"/>
                <a:ea typeface="微软雅黑" panose="020B0503020204020204" pitchFamily="34" charset="-122"/>
              </a:rPr>
              <a:t>图形符号都要强烈和直观的视觉传达效果。图像受指定信息传达内容</a:t>
            </a:r>
            <a:r>
              <a:rPr lang="zh-CN" altLang="en-US" sz="2600" dirty="0" smtClean="0">
                <a:latin typeface="微软雅黑" panose="020B0503020204020204" pitchFamily="34" charset="-122"/>
                <a:ea typeface="微软雅黑" panose="020B0503020204020204" pitchFamily="34" charset="-122"/>
              </a:rPr>
              <a:t>与目的</a:t>
            </a:r>
            <a:r>
              <a:rPr lang="zh-CN" altLang="en-US" sz="2600" dirty="0">
                <a:latin typeface="微软雅黑" panose="020B0503020204020204" pitchFamily="34" charset="-122"/>
                <a:ea typeface="微软雅黑" panose="020B0503020204020204" pitchFamily="34" charset="-122"/>
              </a:rPr>
              <a:t>约束，但在表现手法、工具和技巧方面具有较高的自由度，从而</a:t>
            </a:r>
            <a:r>
              <a:rPr lang="zh-CN" altLang="en-US" sz="2600" dirty="0" smtClean="0">
                <a:latin typeface="微软雅黑" panose="020B0503020204020204" pitchFamily="34" charset="-122"/>
                <a:ea typeface="微软雅黑" panose="020B0503020204020204" pitchFamily="34" charset="-122"/>
              </a:rPr>
              <a:t>也可以</a:t>
            </a:r>
            <a:r>
              <a:rPr lang="zh-CN" altLang="en-US" sz="2600" dirty="0">
                <a:latin typeface="微软雅黑" panose="020B0503020204020204" pitchFamily="34" charset="-122"/>
                <a:ea typeface="微软雅黑" panose="020B0503020204020204" pitchFamily="34" charset="-122"/>
              </a:rPr>
              <a:t>产生无限的可能性</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36000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网页界面设计中</a:t>
            </a:r>
            <a:r>
              <a:rPr lang="zh-CN" altLang="en-US" sz="2600" dirty="0">
                <a:latin typeface="微软雅黑" panose="020B0503020204020204" pitchFamily="34" charset="-122"/>
                <a:ea typeface="微软雅黑" panose="020B0503020204020204" pitchFamily="34" charset="-122"/>
              </a:rPr>
              <a:t>的图像处理往往是作品创意的集中体现，图像的选取应根据传达的信息和对象人群决定相应的形式与</a:t>
            </a:r>
            <a:r>
              <a:rPr lang="zh-CN" altLang="en-US" sz="2600" dirty="0" smtClean="0">
                <a:latin typeface="微软雅黑" panose="020B0503020204020204" pitchFamily="34" charset="-122"/>
                <a:ea typeface="微软雅黑" panose="020B0503020204020204" pitchFamily="34" charset="-122"/>
              </a:rPr>
              <a:t>风格。</a:t>
            </a:r>
            <a:endParaRPr lang="zh-CN" altLang="en-US"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63689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551384" y="6322419"/>
            <a:ext cx="7128792" cy="400110"/>
          </a:xfrm>
          <a:prstGeom prst="rect">
            <a:avLst/>
          </a:prstGeom>
          <a:noFill/>
        </p:spPr>
        <p:txBody>
          <a:bodyPr wrap="square" rtlCol="0">
            <a:spAutoFit/>
          </a:bodyPr>
          <a:lstStyle/>
          <a:p>
            <a:r>
              <a:rPr lang="en-US" altLang="zh-CN" sz="2000"/>
              <a:t>http://www.mengniu.com.cn/ /</a:t>
            </a:r>
            <a:endParaRPr lang="zh-CN" altLang="en-US" sz="2000" dirty="0"/>
          </a:p>
        </p:txBody>
      </p:sp>
      <p:pic>
        <p:nvPicPr>
          <p:cNvPr id="2" name="图片 1"/>
          <p:cNvPicPr>
            <a:picLocks noChangeAspect="1"/>
          </p:cNvPicPr>
          <p:nvPr/>
        </p:nvPicPr>
        <p:blipFill>
          <a:blip r:embed="rId3"/>
          <a:stretch>
            <a:fillRect/>
          </a:stretch>
        </p:blipFill>
        <p:spPr>
          <a:xfrm>
            <a:off x="623392" y="980728"/>
            <a:ext cx="10646607" cy="5272925"/>
          </a:xfrm>
          <a:prstGeom prst="rect">
            <a:avLst/>
          </a:prstGeom>
        </p:spPr>
      </p:pic>
    </p:spTree>
    <p:extLst>
      <p:ext uri="{BB962C8B-B14F-4D97-AF65-F5344CB8AC3E}">
        <p14:creationId xmlns:p14="http://schemas.microsoft.com/office/powerpoint/2010/main" val="2146010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6" name="Rectangle 3"/>
          <p:cNvSpPr txBox="1">
            <a:spLocks noChangeArrowheads="1"/>
          </p:cNvSpPr>
          <p:nvPr/>
        </p:nvSpPr>
        <p:spPr>
          <a:xfrm>
            <a:off x="767408" y="1340768"/>
            <a:ext cx="10515600" cy="4896544"/>
          </a:xfrm>
          <a:prstGeom prst="rect">
            <a:avLst/>
          </a:prstGeom>
        </p:spPr>
        <p:txBody>
          <a:bodyPr vert="horz" lIns="91440" tIns="45720" rIns="91440" bIns="45720" rtlCol="0">
            <a:norm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60000" indent="0" fontAlgn="auto">
              <a:lnSpc>
                <a:spcPct val="130000"/>
              </a:lnSpc>
              <a:spcBef>
                <a:spcPts val="600"/>
              </a:spcBef>
              <a:spcAft>
                <a:spcPts val="600"/>
              </a:spcAft>
              <a:buFont typeface="Arial" panose="020B0604020202020204" pitchFamily="34" charset="0"/>
              <a:buNone/>
            </a:pPr>
            <a:r>
              <a:rPr lang="en-US" altLang="zh-CN" b="1" dirty="0">
                <a:latin typeface="微软雅黑" panose="020B0503020204020204" pitchFamily="34" charset="-122"/>
                <a:ea typeface="微软雅黑" panose="020B0503020204020204" pitchFamily="34" charset="-122"/>
              </a:rPr>
              <a:t>4</a:t>
            </a:r>
            <a:r>
              <a:rPr lang="en-US" altLang="zh-CN" b="1" dirty="0" smtClean="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多媒体</a:t>
            </a:r>
            <a:r>
              <a:rPr lang="zh-CN" altLang="en-US" dirty="0" smtClean="0">
                <a:latin typeface="微软雅黑" panose="020B0503020204020204" pitchFamily="34" charset="-122"/>
                <a:ea typeface="微软雅黑" panose="020B0503020204020204" pitchFamily="34" charset="-122"/>
              </a:rPr>
              <a:t/>
            </a:r>
            <a:br>
              <a:rPr lang="zh-CN" altLang="en-US" dirty="0" smtClean="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网页界面构成中的多媒体元素主要包括动画、声音和视频，这些都是网页中最吸引人的元素，但网页界面还是应该坚持以内容为主，以信息的更好传达为中心，而不是一味地追求视觉化的效果</a:t>
            </a:r>
            <a:r>
              <a:rPr lang="zh-CN" altLang="en-US" dirty="0" smtClean="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1230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5" name="Rectangle 3"/>
          <p:cNvSpPr txBox="1">
            <a:spLocks noChangeArrowheads="1"/>
          </p:cNvSpPr>
          <p:nvPr/>
        </p:nvSpPr>
        <p:spPr>
          <a:xfrm>
            <a:off x="767408" y="1340768"/>
            <a:ext cx="10515600" cy="4896544"/>
          </a:xfrm>
          <a:prstGeom prst="rect">
            <a:avLst/>
          </a:prstGeom>
        </p:spPr>
        <p:txBody>
          <a:bodyPr vert="horz" lIns="91440" tIns="45720" rIns="91440" bIns="45720" rtlCol="0">
            <a:normAutofit/>
          </a:bodyPr>
          <a:lstStyle>
            <a:lvl1pPr marL="228485" indent="-228485" algn="l" defTabSz="913938"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454" indent="-228485" algn="l" defTabSz="913938"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3" indent="-228485" algn="l" defTabSz="913938"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39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62"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31"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00"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69"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38" indent="-228485" algn="l" defTabSz="913938"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60000" indent="0" fontAlgn="auto">
              <a:lnSpc>
                <a:spcPct val="130000"/>
              </a:lnSpc>
              <a:spcBef>
                <a:spcPts val="600"/>
              </a:spcBef>
              <a:spcAft>
                <a:spcPts val="600"/>
              </a:spcAft>
              <a:buFont typeface="Arial" panose="020B0604020202020204" pitchFamily="34" charset="0"/>
              <a:buNone/>
            </a:pPr>
            <a:r>
              <a:rPr lang="en-US" altLang="zh-CN" b="1" dirty="0" smtClean="0">
                <a:latin typeface="微软雅黑" panose="020B0503020204020204" pitchFamily="34" charset="-122"/>
                <a:ea typeface="微软雅黑" panose="020B0503020204020204" pitchFamily="34" charset="-122"/>
              </a:rPr>
              <a:t>5. </a:t>
            </a:r>
            <a:r>
              <a:rPr lang="zh-CN" altLang="en-US" b="1" dirty="0">
                <a:latin typeface="微软雅黑" panose="020B0503020204020204" pitchFamily="34" charset="-122"/>
                <a:ea typeface="微软雅黑" panose="020B0503020204020204" pitchFamily="34" charset="-122"/>
              </a:rPr>
              <a:t>色彩</a:t>
            </a:r>
            <a:r>
              <a:rPr lang="zh-CN" altLang="en-US" dirty="0" smtClean="0">
                <a:latin typeface="微软雅黑" panose="020B0503020204020204" pitchFamily="34" charset="-122"/>
                <a:ea typeface="微软雅黑" panose="020B0503020204020204" pitchFamily="34" charset="-122"/>
              </a:rPr>
              <a:t/>
            </a:r>
            <a:br>
              <a:rPr lang="zh-CN" altLang="en-US" dirty="0" smtClean="0">
                <a:latin typeface="微软雅黑" panose="020B0503020204020204" pitchFamily="34" charset="-122"/>
                <a:ea typeface="微软雅黑" panose="020B0503020204020204" pitchFamily="34" charset="-122"/>
              </a:rPr>
            </a:br>
            <a:r>
              <a:rPr lang="zh-CN" altLang="en-US" sz="2600" dirty="0" smtClean="0">
                <a:latin typeface="微软雅黑" panose="020B0503020204020204" pitchFamily="34" charset="-122"/>
                <a:ea typeface="微软雅黑" panose="020B0503020204020204" pitchFamily="34" charset="-122"/>
              </a:rPr>
              <a:t>网页界面中的配色可以为浏览者带来不同的视觉和心理感受，需要设计师凭借良好的色彩基础，根据一定的配色标准，反复试验、感受之后确定。</a:t>
            </a:r>
            <a:endParaRPr lang="en-US" altLang="zh-CN" sz="2600" dirty="0" smtClean="0">
              <a:latin typeface="微软雅黑" panose="020B0503020204020204" pitchFamily="34" charset="-122"/>
              <a:ea typeface="微软雅黑" panose="020B0503020204020204" pitchFamily="34" charset="-122"/>
            </a:endParaRPr>
          </a:p>
          <a:p>
            <a:pPr marL="360000" indent="0" fontAlgn="auto">
              <a:lnSpc>
                <a:spcPct val="130000"/>
              </a:lnSpc>
              <a:spcBef>
                <a:spcPts val="600"/>
              </a:spcBef>
              <a:spcAft>
                <a:spcPts val="600"/>
              </a:spcAft>
              <a:buFont typeface="Arial" panose="020B0604020202020204" pitchFamily="34" charset="0"/>
              <a:buNone/>
            </a:pPr>
            <a:r>
              <a:rPr lang="zh-CN" altLang="en-US" sz="2600" dirty="0" smtClean="0">
                <a:latin typeface="微软雅黑" panose="020B0503020204020204" pitchFamily="34" charset="-122"/>
                <a:ea typeface="微软雅黑" panose="020B0503020204020204" pitchFamily="34" charset="-122"/>
              </a:rPr>
              <a:t>色彩的选择取决于“视觉感受”。</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37682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网页</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构成元素</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文本框 2"/>
          <p:cNvSpPr txBox="1"/>
          <p:nvPr/>
        </p:nvSpPr>
        <p:spPr>
          <a:xfrm>
            <a:off x="983432" y="6437566"/>
            <a:ext cx="7128792" cy="400110"/>
          </a:xfrm>
          <a:prstGeom prst="rect">
            <a:avLst/>
          </a:prstGeom>
          <a:noFill/>
        </p:spPr>
        <p:txBody>
          <a:bodyPr wrap="square" rtlCol="0">
            <a:spAutoFit/>
          </a:bodyPr>
          <a:lstStyle/>
          <a:p>
            <a:r>
              <a:rPr lang="en-US" altLang="zh-CN" sz="2000" dirty="0"/>
              <a:t>http://www.happybaby.nl/</a:t>
            </a:r>
            <a:endParaRPr lang="zh-CN" altLang="en-US" sz="2000" dirty="0"/>
          </a:p>
        </p:txBody>
      </p:sp>
      <p:pic>
        <p:nvPicPr>
          <p:cNvPr id="5" name="图片 4"/>
          <p:cNvPicPr>
            <a:picLocks noChangeAspect="1"/>
          </p:cNvPicPr>
          <p:nvPr/>
        </p:nvPicPr>
        <p:blipFill>
          <a:blip r:embed="rId3"/>
          <a:stretch>
            <a:fillRect/>
          </a:stretch>
        </p:blipFill>
        <p:spPr>
          <a:xfrm>
            <a:off x="1487488" y="943297"/>
            <a:ext cx="8353361" cy="5379122"/>
          </a:xfrm>
          <a:prstGeom prst="rect">
            <a:avLst/>
          </a:prstGeom>
        </p:spPr>
      </p:pic>
    </p:spTree>
    <p:extLst>
      <p:ext uri="{BB962C8B-B14F-4D97-AF65-F5344CB8AC3E}">
        <p14:creationId xmlns:p14="http://schemas.microsoft.com/office/powerpoint/2010/main" val="3754623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0" name="AutoShape 48"/>
          <p:cNvSpPr>
            <a:spLocks noChangeArrowheads="1"/>
          </p:cNvSpPr>
          <p:nvPr/>
        </p:nvSpPr>
        <p:spPr bwMode="gray">
          <a:xfrm>
            <a:off x="4871864" y="5661248"/>
            <a:ext cx="48514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C00000"/>
                </a:solidFill>
                <a:latin typeface="微软雅黑" panose="020B0503020204020204" pitchFamily="34" charset="-122"/>
                <a:ea typeface="微软雅黑" panose="020B0503020204020204" pitchFamily="34" charset="-122"/>
              </a:rPr>
              <a:t>网站用户界面设计的原则</a:t>
            </a:r>
          </a:p>
        </p:txBody>
      </p:sp>
      <p:sp>
        <p:nvSpPr>
          <p:cNvPr id="28722" name="AutoShape 50"/>
          <p:cNvSpPr>
            <a:spLocks noChangeArrowheads="1"/>
          </p:cNvSpPr>
          <p:nvPr/>
        </p:nvSpPr>
        <p:spPr bwMode="gray">
          <a:xfrm>
            <a:off x="4871863" y="4005064"/>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a:solidFill>
                  <a:srgbClr val="595959"/>
                </a:solidFill>
                <a:latin typeface="微软雅黑" panose="020B0503020204020204" pitchFamily="34" charset="-122"/>
                <a:ea typeface="微软雅黑" panose="020B0503020204020204" pitchFamily="34" charset="-122"/>
              </a:rPr>
              <a:t>UI </a:t>
            </a:r>
            <a:r>
              <a:rPr lang="zh-CN" altLang="en-US" sz="3600" dirty="0">
                <a:solidFill>
                  <a:srgbClr val="595959"/>
                </a:solidFill>
                <a:latin typeface="微软雅黑" panose="020B0503020204020204" pitchFamily="34" charset="-122"/>
                <a:ea typeface="微软雅黑" panose="020B0503020204020204" pitchFamily="34" charset="-122"/>
              </a:rPr>
              <a:t>构成元素</a:t>
            </a:r>
          </a:p>
        </p:txBody>
      </p:sp>
      <p:sp>
        <p:nvSpPr>
          <p:cNvPr id="28723" name="AutoShape 51"/>
          <p:cNvSpPr>
            <a:spLocks noChangeArrowheads="1"/>
          </p:cNvSpPr>
          <p:nvPr/>
        </p:nvSpPr>
        <p:spPr bwMode="gray">
          <a:xfrm>
            <a:off x="4871864" y="2348880"/>
            <a:ext cx="4706937"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网页</a:t>
            </a:r>
            <a:r>
              <a:rPr lang="en-US" altLang="zh-CN" sz="3600" dirty="0" smtClean="0">
                <a:solidFill>
                  <a:srgbClr val="595959"/>
                </a:solidFill>
                <a:latin typeface="微软雅黑" panose="020B0503020204020204" pitchFamily="34" charset="-122"/>
                <a:ea typeface="微软雅黑" panose="020B0503020204020204" pitchFamily="34" charset="-122"/>
              </a:rPr>
              <a:t>UI</a:t>
            </a:r>
            <a:r>
              <a:rPr lang="zh-CN" altLang="en-US" sz="3600" dirty="0" smtClean="0">
                <a:solidFill>
                  <a:srgbClr val="595959"/>
                </a:solidFill>
                <a:latin typeface="微软雅黑" panose="020B0503020204020204" pitchFamily="34" charset="-122"/>
                <a:ea typeface="微软雅黑" panose="020B0503020204020204" pitchFamily="34" charset="-122"/>
              </a:rPr>
              <a:t>设计要点</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28724" name="AutoShape 52"/>
          <p:cNvSpPr>
            <a:spLocks noChangeArrowheads="1"/>
          </p:cNvSpPr>
          <p:nvPr/>
        </p:nvSpPr>
        <p:spPr bwMode="gray">
          <a:xfrm>
            <a:off x="4871864" y="675710"/>
            <a:ext cx="4419600" cy="508000"/>
          </a:xfrm>
          <a:prstGeom prst="roundRect">
            <a:avLst>
              <a:gd name="adj" fmla="val 50000"/>
            </a:avLst>
          </a:prstGeom>
          <a:noFill/>
          <a:ln w="28575" algn="ctr">
            <a:solidFill>
              <a:schemeClr val="bg1"/>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buFont typeface="Arial" panose="020B0604020202020204" pitchFamily="34" charset="0"/>
            </a:pPr>
            <a:r>
              <a:rPr lang="zh-CN" altLang="en-US" sz="3600" dirty="0">
                <a:solidFill>
                  <a:srgbClr val="595959"/>
                </a:solidFill>
                <a:latin typeface="微软雅黑" panose="020B0503020204020204" pitchFamily="34" charset="-122"/>
                <a:ea typeface="微软雅黑" panose="020B0503020204020204" pitchFamily="34" charset="-122"/>
              </a:rPr>
              <a:t>了解网页</a:t>
            </a:r>
            <a:r>
              <a:rPr lang="en-US" altLang="zh-CN" sz="3600" dirty="0">
                <a:solidFill>
                  <a:srgbClr val="595959"/>
                </a:solidFill>
                <a:latin typeface="微软雅黑" panose="020B0503020204020204" pitchFamily="34" charset="-122"/>
                <a:ea typeface="微软雅黑" panose="020B0503020204020204" pitchFamily="34" charset="-122"/>
              </a:rPr>
              <a:t>UI</a:t>
            </a:r>
            <a:endParaRPr lang="zh-CN" altLang="en-US" sz="3600" dirty="0">
              <a:solidFill>
                <a:srgbClr val="59595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73633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4294967295"/>
          </p:nvPr>
        </p:nvSpPr>
        <p:spPr>
          <a:xfrm>
            <a:off x="767408" y="1340768"/>
            <a:ext cx="10515600" cy="4896544"/>
          </a:xfrm>
        </p:spPr>
        <p:txBody>
          <a:bodyPr>
            <a:normAutofit/>
          </a:bodyPr>
          <a:lstStyle/>
          <a:p>
            <a:pPr marL="0" indent="0">
              <a:lnSpc>
                <a:spcPct val="150000"/>
              </a:lnSpc>
              <a:spcBef>
                <a:spcPts val="600"/>
              </a:spcBef>
              <a:spcAft>
                <a:spcPts val="600"/>
              </a:spcAft>
              <a:buNone/>
            </a:pPr>
            <a:r>
              <a:rPr lang="en-US" altLang="zh-CN" b="1" dirty="0" smtClean="0">
                <a:latin typeface="微软雅黑" panose="020B0503020204020204" pitchFamily="34" charset="-122"/>
                <a:ea typeface="微软雅黑" panose="020B0503020204020204" pitchFamily="34" charset="-122"/>
              </a:rPr>
              <a:t>1. </a:t>
            </a:r>
            <a:r>
              <a:rPr lang="zh-CN" altLang="en-US" b="1" dirty="0" smtClean="0">
                <a:latin typeface="微软雅黑" panose="020B0503020204020204" pitchFamily="34" charset="-122"/>
                <a:ea typeface="微软雅黑" panose="020B0503020204020204" pitchFamily="34" charset="-122"/>
              </a:rPr>
              <a:t>用户</a:t>
            </a:r>
            <a:r>
              <a:rPr lang="zh-CN" altLang="en-US" b="1" dirty="0">
                <a:latin typeface="微软雅黑" panose="020B0503020204020204" pitchFamily="34" charset="-122"/>
                <a:ea typeface="微软雅黑" panose="020B0503020204020204" pitchFamily="34" charset="-122"/>
              </a:rPr>
              <a:t>导向（</a:t>
            </a:r>
            <a:r>
              <a:rPr lang="en-US" altLang="zh-CN" b="1" dirty="0">
                <a:latin typeface="微软雅黑" panose="020B0503020204020204" pitchFamily="34" charset="-122"/>
                <a:ea typeface="微软雅黑" panose="020B0503020204020204" pitchFamily="34" charset="-122"/>
              </a:rPr>
              <a:t>User oriented</a:t>
            </a:r>
            <a:r>
              <a:rPr lang="zh-CN" altLang="en-US" b="1" dirty="0">
                <a:latin typeface="微软雅黑" panose="020B0503020204020204" pitchFamily="34" charset="-122"/>
                <a:ea typeface="微软雅黑" panose="020B0503020204020204" pitchFamily="34" charset="-122"/>
              </a:rPr>
              <a:t>）原则</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r>
              <a:rPr lang="zh-CN" altLang="en-US" sz="2600" dirty="0">
                <a:latin typeface="微软雅黑" panose="020B0503020204020204" pitchFamily="34" charset="-122"/>
                <a:ea typeface="微软雅黑" panose="020B0503020204020204" pitchFamily="34" charset="-122"/>
              </a:rPr>
              <a:t>设计网页首先要明确到底谁是使用者，</a:t>
            </a:r>
            <a:r>
              <a:rPr lang="zh-CN" altLang="en-US" sz="2600" dirty="0">
                <a:solidFill>
                  <a:srgbClr val="FF0000"/>
                </a:solidFill>
                <a:latin typeface="微软雅黑" panose="020B0503020204020204" pitchFamily="34" charset="-122"/>
                <a:ea typeface="微软雅黑" panose="020B0503020204020204" pitchFamily="34" charset="-122"/>
              </a:rPr>
              <a:t>要站在用户的观点和立场上来考虑设计网站</a:t>
            </a:r>
            <a:r>
              <a:rPr lang="zh-CN" altLang="en-US" sz="2600" dirty="0" smtClean="0">
                <a:latin typeface="微软雅黑" panose="020B0503020204020204" pitchFamily="34" charset="-122"/>
                <a:ea typeface="微软雅黑" panose="020B0503020204020204" pitchFamily="34" charset="-122"/>
              </a:rPr>
              <a:t>。网页</a:t>
            </a:r>
            <a:r>
              <a:rPr lang="zh-CN" altLang="en-US" sz="2600" dirty="0">
                <a:latin typeface="微软雅黑" panose="020B0503020204020204" pitchFamily="34" charset="-122"/>
                <a:ea typeface="微软雅黑" panose="020B0503020204020204" pitchFamily="34" charset="-122"/>
              </a:rPr>
              <a:t>的设计者要清楚，用户之间差别很大，他们的能力各有不同。要作到这一点，必须要和用户来沟通，了解他们的需求、目标、期望和偏好等。</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网站用户界面的</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设计基本原则</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961267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idx="4294967295"/>
          </p:nvPr>
        </p:nvSpPr>
        <p:spPr>
          <a:xfrm>
            <a:off x="767408" y="1268760"/>
            <a:ext cx="10299576" cy="4351338"/>
          </a:xfrm>
        </p:spPr>
        <p:txBody>
          <a:bodyPr>
            <a:normAutofit lnSpcReduction="10000"/>
          </a:bodyPr>
          <a:lstStyle/>
          <a:p>
            <a:pPr marL="0" indent="0">
              <a:lnSpc>
                <a:spcPct val="130000"/>
              </a:lnSpc>
              <a:spcBef>
                <a:spcPts val="600"/>
              </a:spcBef>
              <a:spcAft>
                <a:spcPts val="600"/>
              </a:spcAft>
              <a:buNone/>
            </a:pPr>
            <a:r>
              <a:rPr lang="en-US" altLang="zh-CN" b="1" dirty="0" smtClean="0">
                <a:latin typeface="微软雅黑" panose="020B0503020204020204" pitchFamily="34" charset="-122"/>
                <a:ea typeface="微软雅黑" panose="020B0503020204020204" pitchFamily="34" charset="-122"/>
              </a:rPr>
              <a:t>2. KISS</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Keep It Simple And Stupid</a:t>
            </a:r>
            <a:r>
              <a:rPr lang="zh-CN" altLang="en-US" b="1" dirty="0">
                <a:latin typeface="微软雅黑" panose="020B0503020204020204" pitchFamily="34" charset="-122"/>
                <a:ea typeface="微软雅黑" panose="020B0503020204020204" pitchFamily="34" charset="-122"/>
              </a:rPr>
              <a:t>）原则</a:t>
            </a:r>
          </a:p>
          <a:p>
            <a:pPr marL="0" indent="0">
              <a:lnSpc>
                <a:spcPct val="130000"/>
              </a:lnSpc>
              <a:spcBef>
                <a:spcPts val="600"/>
              </a:spcBef>
              <a:spcAft>
                <a:spcPts val="600"/>
              </a:spcAft>
              <a:buNone/>
            </a:pPr>
            <a:r>
              <a:rPr lang="en-US" altLang="zh-CN" sz="2600" b="1" dirty="0" smtClean="0">
                <a:latin typeface="微软雅黑" panose="020B0503020204020204" pitchFamily="34" charset="-122"/>
                <a:ea typeface="微软雅黑" panose="020B0503020204020204" pitchFamily="34" charset="-122"/>
              </a:rPr>
              <a:t>KISS</a:t>
            </a:r>
            <a:r>
              <a:rPr lang="zh-CN" altLang="en-US" sz="2600" b="1" dirty="0">
                <a:latin typeface="微软雅黑" panose="020B0503020204020204" pitchFamily="34" charset="-122"/>
                <a:ea typeface="微软雅黑" panose="020B0503020204020204" pitchFamily="34" charset="-122"/>
              </a:rPr>
              <a:t>原则</a:t>
            </a:r>
            <a:r>
              <a:rPr lang="zh-CN" altLang="en-US" sz="2600" dirty="0">
                <a:latin typeface="微软雅黑" panose="020B0503020204020204" pitchFamily="34" charset="-122"/>
                <a:ea typeface="微软雅黑" panose="020B0503020204020204" pitchFamily="34" charset="-122"/>
              </a:rPr>
              <a:t>就是</a:t>
            </a:r>
            <a:r>
              <a:rPr lang="en-US" altLang="zh-CN" sz="2600" dirty="0">
                <a:latin typeface="微软雅黑" panose="020B0503020204020204" pitchFamily="34" charset="-122"/>
                <a:ea typeface="微软雅黑" panose="020B0503020204020204" pitchFamily="34" charset="-122"/>
              </a:rPr>
              <a:t>"Keep It Sample And Stupid"</a:t>
            </a:r>
            <a:r>
              <a:rPr lang="zh-CN" altLang="en-US" sz="2600" dirty="0">
                <a:latin typeface="微软雅黑" panose="020B0503020204020204" pitchFamily="34" charset="-122"/>
                <a:ea typeface="微软雅黑" panose="020B0503020204020204" pitchFamily="34" charset="-122"/>
              </a:rPr>
              <a:t>的缩写，</a:t>
            </a:r>
            <a:r>
              <a:rPr lang="zh-CN" altLang="en-US" sz="2600" dirty="0">
                <a:solidFill>
                  <a:srgbClr val="FF0000"/>
                </a:solidFill>
                <a:latin typeface="微软雅黑" panose="020B0503020204020204" pitchFamily="34" charset="-122"/>
                <a:ea typeface="微软雅黑" panose="020B0503020204020204" pitchFamily="34" charset="-122"/>
              </a:rPr>
              <a:t>简洁和易于操作</a:t>
            </a:r>
            <a:r>
              <a:rPr lang="zh-CN" altLang="en-US" sz="2600" dirty="0">
                <a:latin typeface="微软雅黑" panose="020B0503020204020204" pitchFamily="34" charset="-122"/>
                <a:ea typeface="微软雅黑" panose="020B0503020204020204" pitchFamily="34" charset="-122"/>
              </a:rPr>
              <a:t>是网站设计的最重要的原则</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该</a:t>
            </a:r>
            <a:r>
              <a:rPr lang="zh-CN" altLang="en-US" sz="2600" dirty="0">
                <a:latin typeface="微软雅黑" panose="020B0503020204020204" pitchFamily="34" charset="-122"/>
                <a:ea typeface="微软雅黑" panose="020B0503020204020204" pitchFamily="34" charset="-122"/>
              </a:rPr>
              <a:t>原则一般的要求，网站的下载不要超过</a:t>
            </a:r>
            <a:r>
              <a:rPr lang="en-US" altLang="zh-CN" sz="2600" dirty="0">
                <a:latin typeface="微软雅黑" panose="020B0503020204020204" pitchFamily="34" charset="-122"/>
                <a:ea typeface="微软雅黑" panose="020B0503020204020204" pitchFamily="34" charset="-122"/>
              </a:rPr>
              <a:t>10</a:t>
            </a:r>
            <a:r>
              <a:rPr lang="zh-CN" altLang="en-US" sz="2600" dirty="0">
                <a:latin typeface="微软雅黑" panose="020B0503020204020204" pitchFamily="34" charset="-122"/>
                <a:ea typeface="微软雅黑" panose="020B0503020204020204" pitchFamily="34" charset="-122"/>
              </a:rPr>
              <a:t>秒钟（普通的拨号用户</a:t>
            </a:r>
            <a:r>
              <a:rPr lang="en-US" altLang="zh-CN" sz="2600" dirty="0">
                <a:latin typeface="微软雅黑" panose="020B0503020204020204" pitchFamily="34" charset="-122"/>
                <a:ea typeface="微软雅黑" panose="020B0503020204020204" pitchFamily="34" charset="-122"/>
              </a:rPr>
              <a:t>56 Kbps</a:t>
            </a:r>
            <a:r>
              <a:rPr lang="zh-CN" altLang="en-US" sz="2600" dirty="0">
                <a:latin typeface="微软雅黑" panose="020B0503020204020204" pitchFamily="34" charset="-122"/>
                <a:ea typeface="微软雅黑" panose="020B0503020204020204" pitchFamily="34" charset="-122"/>
              </a:rPr>
              <a:t>网速）；尽量使用文本链接，而减少大幅图片和动画的使用；操作设计尽量简单，并且有明确的操作提示；网站所有的内容和服务都在显眼处向用户予以说明等。</a:t>
            </a:r>
            <a:r>
              <a:rPr lang="zh-CN" altLang="en-US" dirty="0"/>
              <a:t/>
            </a:r>
            <a:br>
              <a:rPr lang="zh-CN" altLang="en-US" dirty="0"/>
            </a:br>
            <a:endParaRPr lang="zh-CN" altLang="en-US" dirty="0"/>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网站用户界面的</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设计基本原则</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22"/>
            <a:ext cx="9108504" cy="683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4294967295"/>
          </p:nvPr>
        </p:nvSpPr>
        <p:spPr>
          <a:xfrm>
            <a:off x="911424" y="1124744"/>
            <a:ext cx="10441160" cy="5256584"/>
          </a:xfrm>
        </p:spPr>
        <p:txBody>
          <a:bodyPr>
            <a:normAutofit fontScale="85000" lnSpcReduction="10000"/>
          </a:bodyPr>
          <a:lstStyle/>
          <a:p>
            <a:pPr marL="0" indent="0">
              <a:lnSpc>
                <a:spcPct val="150000"/>
              </a:lnSpc>
              <a:spcBef>
                <a:spcPts val="600"/>
              </a:spcBef>
              <a:spcAft>
                <a:spcPts val="600"/>
              </a:spcAft>
              <a:buNone/>
            </a:pPr>
            <a:r>
              <a:rPr lang="en-US" altLang="zh-CN" sz="3300" b="1" dirty="0">
                <a:latin typeface="微软雅黑" panose="020B0503020204020204" pitchFamily="34" charset="-122"/>
                <a:ea typeface="微软雅黑" panose="020B0503020204020204" pitchFamily="34" charset="-122"/>
              </a:rPr>
              <a:t>3. </a:t>
            </a:r>
            <a:r>
              <a:rPr lang="zh-CN" altLang="en-US" sz="3300" b="1" dirty="0">
                <a:latin typeface="微软雅黑" panose="020B0503020204020204" pitchFamily="34" charset="-122"/>
                <a:ea typeface="微软雅黑" panose="020B0503020204020204" pitchFamily="34" charset="-122"/>
              </a:rPr>
              <a:t>布局控制</a:t>
            </a:r>
          </a:p>
          <a:p>
            <a:pPr marL="0" indent="0">
              <a:lnSpc>
                <a:spcPct val="150000"/>
              </a:lnSpc>
              <a:spcBef>
                <a:spcPts val="600"/>
              </a:spcBef>
              <a:spcAft>
                <a:spcPts val="600"/>
              </a:spcAft>
              <a:buNone/>
            </a:pPr>
            <a:r>
              <a:rPr lang="zh-CN" altLang="en-US" sz="2800" dirty="0" smtClean="0">
                <a:latin typeface="微软雅黑" panose="020B0503020204020204" pitchFamily="34" charset="-122"/>
                <a:ea typeface="微软雅黑" panose="020B0503020204020204" pitchFamily="34" charset="-122"/>
              </a:rPr>
              <a:t>如果</a:t>
            </a:r>
            <a:r>
              <a:rPr lang="zh-CN" altLang="en-US" sz="2800" dirty="0">
                <a:latin typeface="微软雅黑" panose="020B0503020204020204" pitchFamily="34" charset="-122"/>
                <a:ea typeface="微软雅黑" panose="020B0503020204020204" pitchFamily="34" charset="-122"/>
              </a:rPr>
              <a:t>网站的布局凌乱，仅仅把大量的信息堆集在页面上，会干扰浏览者的阅读。一般在网站设计上所要遵循的原理有：</a:t>
            </a:r>
          </a:p>
          <a:p>
            <a:pPr marL="0" indent="0">
              <a:lnSpc>
                <a:spcPct val="150000"/>
              </a:lnSpc>
              <a:spcBef>
                <a:spcPts val="600"/>
              </a:spcBef>
              <a:spcAft>
                <a:spcPts val="600"/>
              </a:spcAft>
              <a:buNone/>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Miller</a:t>
            </a:r>
            <a:r>
              <a:rPr lang="zh-CN" altLang="en-US" sz="2800" b="1" dirty="0">
                <a:latin typeface="微软雅黑" panose="020B0503020204020204" pitchFamily="34" charset="-122"/>
                <a:ea typeface="微软雅黑" panose="020B0503020204020204" pitchFamily="34" charset="-122"/>
              </a:rPr>
              <a:t>公式</a:t>
            </a:r>
            <a:r>
              <a:rPr lang="zh-CN" altLang="en-US" sz="2800" dirty="0">
                <a:latin typeface="微软雅黑" panose="020B0503020204020204" pitchFamily="34" charset="-122"/>
                <a:ea typeface="微软雅黑" panose="020B0503020204020204" pitchFamily="34" charset="-122"/>
              </a:rPr>
              <a:t>。根据心理学家</a:t>
            </a:r>
            <a:r>
              <a:rPr lang="en-US" altLang="zh-CN" sz="2800" dirty="0">
                <a:latin typeface="微软雅黑" panose="020B0503020204020204" pitchFamily="34" charset="-122"/>
                <a:ea typeface="微软雅黑" panose="020B0503020204020204" pitchFamily="34" charset="-122"/>
              </a:rPr>
              <a:t>George </a:t>
            </a:r>
            <a:r>
              <a:rPr lang="en-US" altLang="zh-CN" sz="2800" dirty="0" err="1">
                <a:latin typeface="微软雅黑" panose="020B0503020204020204" pitchFamily="34" charset="-122"/>
                <a:ea typeface="微软雅黑" panose="020B0503020204020204" pitchFamily="34" charset="-122"/>
              </a:rPr>
              <a:t>A.Miller</a:t>
            </a:r>
            <a:r>
              <a:rPr lang="zh-CN" altLang="en-US" sz="2800" dirty="0">
                <a:latin typeface="微软雅黑" panose="020B0503020204020204" pitchFamily="34" charset="-122"/>
                <a:ea typeface="微软雅黑" panose="020B0503020204020204" pitchFamily="34" charset="-122"/>
              </a:rPr>
              <a:t>的研究表明，人一次性接受的信息量在</a:t>
            </a:r>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个比特左右</a:t>
            </a:r>
            <a:r>
              <a:rPr lang="zh-CN" altLang="en-US" sz="2800" dirty="0" smtClean="0">
                <a:latin typeface="微软雅黑" panose="020B0503020204020204" pitchFamily="34" charset="-122"/>
                <a:ea typeface="微软雅黑" panose="020B0503020204020204" pitchFamily="34" charset="-122"/>
              </a:rPr>
              <a:t>为宜，即</a:t>
            </a:r>
            <a:r>
              <a:rPr lang="zh-CN" altLang="en-US" sz="2800" dirty="0" smtClean="0">
                <a:solidFill>
                  <a:srgbClr val="FF0000"/>
                </a:solidFill>
                <a:latin typeface="微软雅黑" panose="020B0503020204020204" pitchFamily="34" charset="-122"/>
                <a:ea typeface="微软雅黑" panose="020B0503020204020204" pitchFamily="34" charset="-122"/>
              </a:rPr>
              <a:t>一个人</a:t>
            </a:r>
            <a:r>
              <a:rPr lang="zh-CN" altLang="en-US" sz="2800" dirty="0">
                <a:solidFill>
                  <a:srgbClr val="FF0000"/>
                </a:solidFill>
                <a:latin typeface="微软雅黑" panose="020B0503020204020204" pitchFamily="34" charset="-122"/>
                <a:ea typeface="微软雅黑" panose="020B0503020204020204" pitchFamily="34" charset="-122"/>
              </a:rPr>
              <a:t>一次所接受的信息量为 </a:t>
            </a:r>
            <a:r>
              <a:rPr lang="en-US" altLang="zh-CN" sz="2800" dirty="0">
                <a:solidFill>
                  <a:srgbClr val="FF0000"/>
                </a:solidFill>
                <a:latin typeface="微软雅黑" panose="020B0503020204020204" pitchFamily="34" charset="-122"/>
                <a:ea typeface="微软雅黑" panose="020B0503020204020204" pitchFamily="34" charset="-122"/>
              </a:rPr>
              <a:t>7±2 </a:t>
            </a:r>
            <a:r>
              <a:rPr lang="zh-CN" altLang="en-US" sz="2800" dirty="0">
                <a:solidFill>
                  <a:srgbClr val="FF0000"/>
                </a:solidFill>
                <a:latin typeface="微软雅黑" panose="020B0503020204020204" pitchFamily="34" charset="-122"/>
                <a:ea typeface="微软雅黑" panose="020B0503020204020204" pitchFamily="34" charset="-122"/>
              </a:rPr>
              <a:t>比特</a:t>
            </a:r>
            <a:r>
              <a:rPr lang="zh-CN" altLang="en-US" sz="2800" dirty="0" smtClean="0">
                <a:latin typeface="微软雅黑" panose="020B0503020204020204" pitchFamily="34" charset="-122"/>
                <a:ea typeface="微软雅黑" panose="020B0503020204020204" pitchFamily="34" charset="-122"/>
              </a:rPr>
              <a:t>。</a:t>
            </a:r>
            <a:endParaRPr lang="en-US" altLang="zh-CN" sz="2800" dirty="0" smtClean="0">
              <a:latin typeface="微软雅黑" panose="020B0503020204020204" pitchFamily="34" charset="-122"/>
              <a:ea typeface="微软雅黑" panose="020B0503020204020204" pitchFamily="34" charset="-122"/>
            </a:endParaRPr>
          </a:p>
          <a:p>
            <a:pPr marL="0" indent="0">
              <a:lnSpc>
                <a:spcPct val="150000"/>
              </a:lnSpc>
              <a:spcBef>
                <a:spcPts val="600"/>
              </a:spcBef>
              <a:spcAft>
                <a:spcPts val="600"/>
              </a:spcAft>
              <a:buNone/>
            </a:pPr>
            <a:r>
              <a:rPr lang="zh-CN" altLang="en-US" sz="2800" dirty="0" smtClean="0">
                <a:solidFill>
                  <a:srgbClr val="FF0000"/>
                </a:solidFill>
                <a:latin typeface="微软雅黑" panose="020B0503020204020204" pitchFamily="34" charset="-122"/>
                <a:ea typeface="微软雅黑" panose="020B0503020204020204" pitchFamily="34" charset="-122"/>
              </a:rPr>
              <a:t>这</a:t>
            </a:r>
            <a:r>
              <a:rPr lang="zh-CN" altLang="en-US" sz="2800" dirty="0">
                <a:solidFill>
                  <a:srgbClr val="FF0000"/>
                </a:solidFill>
                <a:latin typeface="微软雅黑" panose="020B0503020204020204" pitchFamily="34" charset="-122"/>
                <a:ea typeface="微软雅黑" panose="020B0503020204020204" pitchFamily="34" charset="-122"/>
              </a:rPr>
              <a:t>一原理被广泛应用于网站建设中</a:t>
            </a:r>
            <a:r>
              <a:rPr lang="zh-CN" altLang="en-US" sz="2800" dirty="0" smtClean="0">
                <a:solidFill>
                  <a:srgbClr val="FF0000"/>
                </a:solidFill>
                <a:latin typeface="微软雅黑" panose="020B0503020204020204" pitchFamily="34" charset="-122"/>
                <a:ea typeface="微软雅黑" panose="020B0503020204020204" pitchFamily="34" charset="-122"/>
              </a:rPr>
              <a:t>，网站</a:t>
            </a:r>
            <a:r>
              <a:rPr lang="zh-CN" altLang="en-US" sz="2800" dirty="0">
                <a:solidFill>
                  <a:srgbClr val="FF0000"/>
                </a:solidFill>
                <a:latin typeface="微软雅黑" panose="020B0503020204020204" pitchFamily="34" charset="-122"/>
                <a:ea typeface="微软雅黑" panose="020B0503020204020204" pitchFamily="34" charset="-122"/>
              </a:rPr>
              <a:t>上面的栏目选择最佳在</a:t>
            </a:r>
            <a:r>
              <a:rPr lang="en-US" altLang="zh-CN" sz="2800" dirty="0">
                <a:solidFill>
                  <a:srgbClr val="FF0000"/>
                </a:solidFill>
                <a:latin typeface="微软雅黑" panose="020B0503020204020204" pitchFamily="34" charset="-122"/>
                <a:ea typeface="微软雅黑" panose="020B0503020204020204" pitchFamily="34" charset="-122"/>
              </a:rPr>
              <a:t>5</a:t>
            </a:r>
            <a:r>
              <a:rPr lang="zh-CN" altLang="en-US" sz="2800" dirty="0">
                <a:solidFill>
                  <a:srgbClr val="FF0000"/>
                </a:solidFill>
                <a:latin typeface="微软雅黑" panose="020B0503020204020204" pitchFamily="34" charset="-122"/>
                <a:ea typeface="微软雅黑" panose="020B0503020204020204" pitchFamily="34" charset="-122"/>
              </a:rPr>
              <a:t>～</a:t>
            </a:r>
            <a:r>
              <a:rPr lang="en-US" altLang="zh-CN" sz="2800" dirty="0">
                <a:solidFill>
                  <a:srgbClr val="FF0000"/>
                </a:solidFill>
                <a:latin typeface="微软雅黑" panose="020B0503020204020204" pitchFamily="34" charset="-122"/>
                <a:ea typeface="微软雅黑" panose="020B0503020204020204" pitchFamily="34" charset="-122"/>
              </a:rPr>
              <a:t>9</a:t>
            </a:r>
            <a:r>
              <a:rPr lang="zh-CN" altLang="en-US" sz="2800" dirty="0">
                <a:solidFill>
                  <a:srgbClr val="FF0000"/>
                </a:solidFill>
                <a:latin typeface="微软雅黑" panose="020B0503020204020204" pitchFamily="34" charset="-122"/>
                <a:ea typeface="微软雅黑" panose="020B0503020204020204" pitchFamily="34" charset="-122"/>
              </a:rPr>
              <a:t>个之间</a:t>
            </a:r>
            <a:r>
              <a:rPr lang="zh-CN" altLang="en-US" sz="2800" dirty="0">
                <a:latin typeface="微软雅黑" panose="020B0503020204020204" pitchFamily="34" charset="-122"/>
                <a:ea typeface="微软雅黑" panose="020B0503020204020204" pitchFamily="34" charset="-122"/>
              </a:rPr>
              <a:t>，如果网站所提供给浏览者选择的内容链接超过这个区间，人在心理上就会烦躁，压抑，会让人感觉到信息太密集，看不过来，很累</a:t>
            </a:r>
            <a:r>
              <a:rPr lang="zh-CN" altLang="en-US" sz="2800" dirty="0" smtClean="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网站用户界面的</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设计基本原则</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AutoShape 6"/>
          <p:cNvSpPr>
            <a:spLocks noChangeArrowheads="1"/>
          </p:cNvSpPr>
          <p:nvPr/>
        </p:nvSpPr>
        <p:spPr bwMode="gray">
          <a:xfrm>
            <a:off x="1415479" y="1124744"/>
            <a:ext cx="9433049" cy="154292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35847" name="Group 7"/>
          <p:cNvGrpSpPr>
            <a:grpSpLocks/>
          </p:cNvGrpSpPr>
          <p:nvPr/>
        </p:nvGrpSpPr>
        <p:grpSpPr bwMode="auto">
          <a:xfrm>
            <a:off x="1593393" y="1326716"/>
            <a:ext cx="1365250" cy="993206"/>
            <a:chOff x="999" y="1092"/>
            <a:chExt cx="768" cy="746"/>
          </a:xfrm>
        </p:grpSpPr>
        <p:sp>
          <p:nvSpPr>
            <p:cNvPr id="35848" name="AutoShape 8"/>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9" name="Freeform 9"/>
            <p:cNvSpPr>
              <a:spLocks/>
            </p:cNvSpPr>
            <p:nvPr/>
          </p:nvSpPr>
          <p:spPr bwMode="gray">
            <a:xfrm>
              <a:off x="1047" y="1140"/>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5850" name="Text Box 10"/>
            <p:cNvSpPr txBox="1">
              <a:spLocks noChangeArrowheads="1"/>
            </p:cNvSpPr>
            <p:nvPr/>
          </p:nvSpPr>
          <p:spPr bwMode="gray">
            <a:xfrm>
              <a:off x="1223" y="1295"/>
              <a:ext cx="304" cy="20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0" hangingPunct="0"/>
              <a:r>
                <a:rPr lang="en-US" altLang="zh-CN" sz="2800">
                  <a:solidFill>
                    <a:srgbClr val="FFFFFF"/>
                  </a:solidFill>
                  <a:effectLst>
                    <a:outerShdw blurRad="38100" dist="38100" dir="2700000" algn="tl">
                      <a:srgbClr val="C0C0C0"/>
                    </a:outerShdw>
                  </a:effectLst>
                </a:rPr>
                <a:t>UI</a:t>
              </a:r>
            </a:p>
          </p:txBody>
        </p:sp>
      </p:grpSp>
      <p:sp>
        <p:nvSpPr>
          <p:cNvPr id="35851" name="Text Box 11"/>
          <p:cNvSpPr txBox="1">
            <a:spLocks noChangeArrowheads="1"/>
          </p:cNvSpPr>
          <p:nvPr/>
        </p:nvSpPr>
        <p:spPr bwMode="gray">
          <a:xfrm>
            <a:off x="3035993" y="1326715"/>
            <a:ext cx="7812535" cy="97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lang="en-US" altLang="zh-CN" sz="2200" dirty="0" smtClean="0">
                <a:latin typeface="微软雅黑" panose="020B0503020204020204" pitchFamily="34" charset="-122"/>
                <a:ea typeface="微软雅黑" panose="020B0503020204020204" pitchFamily="34" charset="-122"/>
              </a:rPr>
              <a:t>UI</a:t>
            </a:r>
            <a:r>
              <a:rPr lang="zh-CN" altLang="en-US" sz="2200" dirty="0" smtClean="0">
                <a:latin typeface="微软雅黑" panose="020B0503020204020204" pitchFamily="34" charset="-122"/>
                <a:ea typeface="微软雅黑" panose="020B0503020204020204" pitchFamily="34" charset="-122"/>
              </a:rPr>
              <a:t> </a:t>
            </a:r>
            <a:r>
              <a:rPr lang="en-US" altLang="zh-CN" sz="2200" dirty="0" smtClean="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user interface ) </a:t>
            </a:r>
            <a:r>
              <a:rPr lang="en-US" altLang="zh-CN" sz="2200" dirty="0" smtClean="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用户</a:t>
            </a:r>
            <a:r>
              <a:rPr lang="zh-CN" altLang="en-US" sz="2200" dirty="0" smtClean="0">
                <a:solidFill>
                  <a:srgbClr val="FF0000"/>
                </a:solidFill>
                <a:latin typeface="微软雅黑" panose="020B0503020204020204" pitchFamily="34" charset="-122"/>
                <a:ea typeface="微软雅黑" panose="020B0503020204020204" pitchFamily="34" charset="-122"/>
              </a:rPr>
              <a:t>界面</a:t>
            </a:r>
            <a:r>
              <a:rPr lang="zh-CN" altLang="en-US" sz="2200" dirty="0" smtClean="0">
                <a:latin typeface="微软雅黑" panose="020B0503020204020204" pitchFamily="34" charset="-122"/>
                <a:ea typeface="微软雅黑" panose="020B0503020204020204" pitchFamily="34" charset="-122"/>
              </a:rPr>
              <a:t>，即人和</a:t>
            </a:r>
            <a:r>
              <a:rPr lang="zh-CN" altLang="en-US" sz="2200" dirty="0">
                <a:latin typeface="微软雅黑" panose="020B0503020204020204" pitchFamily="34" charset="-122"/>
                <a:ea typeface="微软雅黑" panose="020B0503020204020204" pitchFamily="34" charset="-122"/>
              </a:rPr>
              <a:t>机器之间的界面</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pPr>
              <a:lnSpc>
                <a:spcPct val="120000"/>
              </a:lnSpc>
              <a:spcBef>
                <a:spcPct val="20000"/>
              </a:spcBef>
            </a:pPr>
            <a:r>
              <a:rPr lang="en-US" altLang="zh-CN" sz="2200" dirty="0" smtClean="0">
                <a:latin typeface="微软雅黑" panose="020B0503020204020204" pitchFamily="34" charset="-122"/>
                <a:ea typeface="微软雅黑" panose="020B0503020204020204" pitchFamily="34" charset="-122"/>
              </a:rPr>
              <a:t>UI</a:t>
            </a:r>
            <a:r>
              <a:rPr lang="zh-CN" altLang="en-US" sz="2200" dirty="0">
                <a:latin typeface="微软雅黑" panose="020B0503020204020204" pitchFamily="34" charset="-122"/>
                <a:ea typeface="微软雅黑" panose="020B0503020204020204" pitchFamily="34" charset="-122"/>
              </a:rPr>
              <a:t>包括</a:t>
            </a:r>
            <a:r>
              <a:rPr lang="zh-CN" altLang="en-US" sz="2200" dirty="0">
                <a:solidFill>
                  <a:srgbClr val="FF0000"/>
                </a:solidFill>
                <a:latin typeface="微软雅黑" panose="020B0503020204020204" pitchFamily="34" charset="-122"/>
                <a:ea typeface="微软雅黑" panose="020B0503020204020204" pitchFamily="34" charset="-122"/>
              </a:rPr>
              <a:t>用户研究</a:t>
            </a:r>
            <a:r>
              <a:rPr lang="zh-CN" altLang="en-US" sz="2200" dirty="0">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交互设计</a:t>
            </a:r>
            <a:r>
              <a:rPr lang="zh-CN" altLang="en-US" sz="2200" dirty="0">
                <a:latin typeface="微软雅黑" panose="020B0503020204020204" pitchFamily="34" charset="-122"/>
                <a:ea typeface="微软雅黑" panose="020B0503020204020204" pitchFamily="34" charset="-122"/>
              </a:rPr>
              <a:t>与</a:t>
            </a:r>
            <a:r>
              <a:rPr lang="zh-CN" altLang="en-US" sz="2200" dirty="0">
                <a:solidFill>
                  <a:srgbClr val="FF0000"/>
                </a:solidFill>
                <a:latin typeface="微软雅黑" panose="020B0503020204020204" pitchFamily="34" charset="-122"/>
                <a:ea typeface="微软雅黑" panose="020B0503020204020204" pitchFamily="34" charset="-122"/>
              </a:rPr>
              <a:t>界面设计</a:t>
            </a:r>
            <a:r>
              <a:rPr lang="zh-CN" altLang="en-US" sz="2200" dirty="0">
                <a:latin typeface="微软雅黑" panose="020B0503020204020204" pitchFamily="34" charset="-122"/>
                <a:ea typeface="微软雅黑" panose="020B0503020204020204" pitchFamily="34" charset="-122"/>
              </a:rPr>
              <a:t>三个部分 </a:t>
            </a:r>
            <a:r>
              <a:rPr lang="zh-CN" altLang="en-US" sz="2200" dirty="0" smtClean="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35853" name="AutoShape 13"/>
          <p:cNvSpPr>
            <a:spLocks noChangeArrowheads="1"/>
          </p:cNvSpPr>
          <p:nvPr/>
        </p:nvSpPr>
        <p:spPr bwMode="gray">
          <a:xfrm>
            <a:off x="1415480" y="2912583"/>
            <a:ext cx="9433048" cy="2241663"/>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35854" name="Group 14"/>
          <p:cNvGrpSpPr>
            <a:grpSpLocks/>
          </p:cNvGrpSpPr>
          <p:nvPr/>
        </p:nvGrpSpPr>
        <p:grpSpPr bwMode="auto">
          <a:xfrm>
            <a:off x="1618793" y="3091105"/>
            <a:ext cx="1339850" cy="1884617"/>
            <a:chOff x="999" y="2100"/>
            <a:chExt cx="768" cy="746"/>
          </a:xfrm>
        </p:grpSpPr>
        <p:sp>
          <p:nvSpPr>
            <p:cNvPr id="35855" name="AutoShape 15"/>
            <p:cNvSpPr>
              <a:spLocks noChangeArrowheads="1"/>
            </p:cNvSpPr>
            <p:nvPr/>
          </p:nvSpPr>
          <p:spPr bwMode="gray">
            <a:xfrm>
              <a:off x="999" y="2100"/>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56" name="Freeform 16"/>
            <p:cNvSpPr>
              <a:spLocks/>
            </p:cNvSpPr>
            <p:nvPr/>
          </p:nvSpPr>
          <p:spPr bwMode="gray">
            <a:xfrm>
              <a:off x="1047" y="2148"/>
              <a:ext cx="383" cy="37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5857" name="Text Box 17"/>
            <p:cNvSpPr txBox="1">
              <a:spLocks noChangeArrowheads="1"/>
            </p:cNvSpPr>
            <p:nvPr/>
          </p:nvSpPr>
          <p:spPr bwMode="gray">
            <a:xfrm>
              <a:off x="1017" y="2304"/>
              <a:ext cx="717" cy="19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eaLnBrk="0" hangingPunct="0"/>
              <a:r>
                <a:rPr lang="en-US" altLang="zh-CN" sz="2800">
                  <a:solidFill>
                    <a:srgbClr val="FFFFFF"/>
                  </a:solidFill>
                  <a:effectLst>
                    <a:outerShdw blurRad="38100" dist="38100" dir="2700000" algn="tl">
                      <a:srgbClr val="C0C0C0"/>
                    </a:outerShdw>
                  </a:effectLst>
                </a:rPr>
                <a:t>UI</a:t>
              </a:r>
              <a:r>
                <a:rPr lang="zh-CN" altLang="en-US" sz="2800">
                  <a:solidFill>
                    <a:srgbClr val="FFFFFF"/>
                  </a:solidFill>
                  <a:effectLst>
                    <a:outerShdw blurRad="38100" dist="38100" dir="2700000" algn="tl">
                      <a:srgbClr val="C0C0C0"/>
                    </a:outerShdw>
                  </a:effectLst>
                </a:rPr>
                <a:t>设计</a:t>
              </a:r>
            </a:p>
          </p:txBody>
        </p:sp>
      </p:grpSp>
      <p:sp>
        <p:nvSpPr>
          <p:cNvPr id="35858" name="Text Box 18"/>
          <p:cNvSpPr txBox="1">
            <a:spLocks noChangeArrowheads="1"/>
          </p:cNvSpPr>
          <p:nvPr/>
        </p:nvSpPr>
        <p:spPr bwMode="gray">
          <a:xfrm>
            <a:off x="3035993" y="2996952"/>
            <a:ext cx="7812535"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200" dirty="0">
                <a:latin typeface="微软雅黑" panose="020B0503020204020204" pitchFamily="34" charset="-122"/>
                <a:ea typeface="微软雅黑" panose="020B0503020204020204" pitchFamily="34" charset="-122"/>
              </a:rPr>
              <a:t>在人和机器的互动</a:t>
            </a:r>
            <a:r>
              <a:rPr lang="zh-CN" altLang="en-US" sz="2200" dirty="0" smtClean="0">
                <a:latin typeface="微软雅黑" panose="020B0503020204020204" pitchFamily="34" charset="-122"/>
                <a:ea typeface="微软雅黑" panose="020B0503020204020204" pitchFamily="34" charset="-122"/>
              </a:rPr>
              <a:t>过程中</a:t>
            </a:r>
            <a:r>
              <a:rPr lang="zh-CN" altLang="en-US" sz="2200" dirty="0">
                <a:latin typeface="微软雅黑" panose="020B0503020204020204" pitchFamily="34" charset="-122"/>
                <a:ea typeface="微软雅黑" panose="020B0503020204020204" pitchFamily="34" charset="-122"/>
              </a:rPr>
              <a:t>，有一个</a:t>
            </a:r>
            <a:r>
              <a:rPr lang="zh-CN" altLang="en-US" sz="2200" dirty="0" smtClean="0">
                <a:latin typeface="微软雅黑" panose="020B0503020204020204" pitchFamily="34" charset="-122"/>
                <a:ea typeface="微软雅黑" panose="020B0503020204020204" pitchFamily="34" charset="-122"/>
              </a:rPr>
              <a:t>层面，即界面</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interface</a:t>
            </a:r>
            <a:r>
              <a:rPr lang="zh-CN" altLang="en-US" sz="2200" dirty="0" smtClean="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可</a:t>
            </a:r>
            <a:r>
              <a:rPr lang="zh-CN" altLang="en-US" sz="2200" dirty="0">
                <a:latin typeface="微软雅黑" panose="020B0503020204020204" pitchFamily="34" charset="-122"/>
                <a:ea typeface="微软雅黑" panose="020B0503020204020204" pitchFamily="34" charset="-122"/>
              </a:rPr>
              <a:t>分为</a:t>
            </a:r>
            <a:r>
              <a:rPr lang="zh-CN" altLang="en-US" sz="2200" dirty="0">
                <a:solidFill>
                  <a:srgbClr val="FF0000"/>
                </a:solidFill>
                <a:latin typeface="微软雅黑" panose="020B0503020204020204" pitchFamily="34" charset="-122"/>
                <a:ea typeface="微软雅黑" panose="020B0503020204020204" pitchFamily="34" charset="-122"/>
              </a:rPr>
              <a:t>感觉</a:t>
            </a:r>
            <a:r>
              <a:rPr lang="zh-CN" altLang="en-US" sz="2200" dirty="0">
                <a:latin typeface="微软雅黑" panose="020B0503020204020204" pitchFamily="34" charset="-122"/>
                <a:ea typeface="微软雅黑" panose="020B0503020204020204" pitchFamily="34" charset="-122"/>
              </a:rPr>
              <a:t>（视觉、触觉、听觉等）和</a:t>
            </a:r>
            <a:r>
              <a:rPr lang="zh-CN" altLang="en-US" sz="2200" dirty="0">
                <a:solidFill>
                  <a:srgbClr val="FF0000"/>
                </a:solidFill>
                <a:latin typeface="微软雅黑" panose="020B0503020204020204" pitchFamily="34" charset="-122"/>
                <a:ea typeface="微软雅黑" panose="020B0503020204020204" pitchFamily="34" charset="-122"/>
              </a:rPr>
              <a:t>情感</a:t>
            </a:r>
            <a:r>
              <a:rPr lang="zh-CN" altLang="en-US" sz="2200" dirty="0">
                <a:latin typeface="微软雅黑" panose="020B0503020204020204" pitchFamily="34" charset="-122"/>
                <a:ea typeface="微软雅黑" panose="020B0503020204020204" pitchFamily="34" charset="-122"/>
              </a:rPr>
              <a:t>两</a:t>
            </a:r>
            <a:r>
              <a:rPr lang="zh-CN" altLang="en-US" sz="2200" dirty="0" smtClean="0">
                <a:latin typeface="微软雅黑" panose="020B0503020204020204" pitchFamily="34" charset="-122"/>
                <a:ea typeface="微软雅黑" panose="020B0503020204020204" pitchFamily="34" charset="-122"/>
              </a:rPr>
              <a:t>个层次。界面</a:t>
            </a:r>
            <a:r>
              <a:rPr lang="zh-CN" altLang="en-US" sz="2200" dirty="0">
                <a:latin typeface="微软雅黑" panose="020B0503020204020204" pitchFamily="34" charset="-122"/>
                <a:ea typeface="微软雅黑" panose="020B0503020204020204" pitchFamily="34" charset="-122"/>
              </a:rPr>
              <a:t>设计是一个复杂的有不同学科参与的工程，认知心理学、设计学、语言学等在此都扮演着重要的角色</a:t>
            </a:r>
            <a:r>
              <a:rPr lang="zh-CN" altLang="en-US" sz="2200" dirty="0" smtClean="0">
                <a:latin typeface="微软雅黑" panose="020B0503020204020204" pitchFamily="34" charset="-122"/>
                <a:ea typeface="微软雅黑" panose="020B0503020204020204" pitchFamily="34" charset="-122"/>
              </a:rPr>
              <a:t>。</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什么是</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？什么是</a:t>
            </a:r>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6" name="TextBox 8"/>
          <p:cNvSpPr txBox="1">
            <a:spLocks noChangeArrowheads="1"/>
          </p:cNvSpPr>
          <p:nvPr/>
        </p:nvSpPr>
        <p:spPr bwMode="auto">
          <a:xfrm>
            <a:off x="1763734" y="5403849"/>
            <a:ext cx="88512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zh-CN" altLang="en-US" b="1" dirty="0">
                <a:solidFill>
                  <a:srgbClr val="CC0066"/>
                </a:solidFill>
                <a:latin typeface="微软雅黑" panose="020B0503020204020204" pitchFamily="34" charset="-122"/>
                <a:ea typeface="微软雅黑" panose="020B0503020204020204" pitchFamily="34" charset="-122"/>
              </a:rPr>
              <a:t>三大原则：置界面于用户的控制之下；减少用户的</a:t>
            </a:r>
            <a:r>
              <a:rPr kumimoji="0" lang="zh-CN" altLang="en-US" b="1" dirty="0" smtClean="0">
                <a:solidFill>
                  <a:srgbClr val="CC0066"/>
                </a:solidFill>
                <a:latin typeface="微软雅黑" panose="020B0503020204020204" pitchFamily="34" charset="-122"/>
                <a:ea typeface="微软雅黑" panose="020B0503020204020204" pitchFamily="34" charset="-122"/>
              </a:rPr>
              <a:t>记忆</a:t>
            </a:r>
            <a:r>
              <a:rPr kumimoji="0" lang="zh-CN" altLang="en-US" b="1" dirty="0">
                <a:solidFill>
                  <a:srgbClr val="CC0066"/>
                </a:solidFill>
                <a:latin typeface="微软雅黑" panose="020B0503020204020204" pitchFamily="34" charset="-122"/>
                <a:ea typeface="微软雅黑" panose="020B0503020204020204" pitchFamily="34" charset="-122"/>
              </a:rPr>
              <a:t>负担； </a:t>
            </a:r>
            <a:endParaRPr kumimoji="0" lang="en-US" altLang="zh-CN" b="1" dirty="0" smtClean="0">
              <a:solidFill>
                <a:srgbClr val="CC0066"/>
              </a:solidFill>
              <a:latin typeface="微软雅黑" panose="020B0503020204020204" pitchFamily="34" charset="-122"/>
              <a:ea typeface="微软雅黑" panose="020B0503020204020204" pitchFamily="34" charset="-122"/>
            </a:endParaRPr>
          </a:p>
          <a:p>
            <a:pPr>
              <a:lnSpc>
                <a:spcPct val="150000"/>
              </a:lnSpc>
            </a:pPr>
            <a:r>
              <a:rPr kumimoji="0" lang="en-US" altLang="zh-CN" b="1" dirty="0">
                <a:solidFill>
                  <a:srgbClr val="CC0066"/>
                </a:solidFill>
                <a:latin typeface="微软雅黑" panose="020B0503020204020204" pitchFamily="34" charset="-122"/>
                <a:ea typeface="微软雅黑" panose="020B0503020204020204" pitchFamily="34" charset="-122"/>
              </a:rPr>
              <a:t> </a:t>
            </a:r>
            <a:r>
              <a:rPr kumimoji="0" lang="en-US" altLang="zh-CN" b="1" dirty="0" smtClean="0">
                <a:solidFill>
                  <a:srgbClr val="CC0066"/>
                </a:solidFill>
                <a:latin typeface="微软雅黑" panose="020B0503020204020204" pitchFamily="34" charset="-122"/>
                <a:ea typeface="微软雅黑" panose="020B0503020204020204" pitchFamily="34" charset="-122"/>
              </a:rPr>
              <a:t>               </a:t>
            </a:r>
            <a:r>
              <a:rPr kumimoji="0" lang="zh-CN" altLang="en-US" b="1" dirty="0">
                <a:solidFill>
                  <a:srgbClr val="CC0066"/>
                </a:solidFill>
                <a:latin typeface="微软雅黑" panose="020B0503020204020204" pitchFamily="34" charset="-122"/>
                <a:ea typeface="微软雅黑" panose="020B0503020204020204" pitchFamily="34" charset="-122"/>
              </a:rPr>
              <a:t>保持界面的一致性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6"/>
                                        </p:tgtEl>
                                        <p:attrNameLst>
                                          <p:attrName>style.visibility</p:attrName>
                                        </p:attrNameLst>
                                      </p:cBhvr>
                                      <p:to>
                                        <p:strVal val="visible"/>
                                      </p:to>
                                    </p:set>
                                    <p:animEffect transition="in" filter="fade">
                                      <p:cBhvr>
                                        <p:cTn id="7" dur="500"/>
                                        <p:tgtEl>
                                          <p:spTgt spid="358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851"/>
                                        </p:tgtEl>
                                        <p:attrNameLst>
                                          <p:attrName>style.visibility</p:attrName>
                                        </p:attrNameLst>
                                      </p:cBhvr>
                                      <p:to>
                                        <p:strVal val="visible"/>
                                      </p:to>
                                    </p:set>
                                    <p:animEffect transition="in" filter="fade">
                                      <p:cBhvr>
                                        <p:cTn id="10" dur="500"/>
                                        <p:tgtEl>
                                          <p:spTgt spid="35851"/>
                                        </p:tgtEl>
                                      </p:cBhvr>
                                    </p:animEffect>
                                  </p:childTnLst>
                                </p:cTn>
                              </p:par>
                              <p:par>
                                <p:cTn id="11" presetID="10" presetClass="entr" presetSubtype="0" fill="hold" nodeType="withEffect">
                                  <p:stCondLst>
                                    <p:cond delay="0"/>
                                  </p:stCondLst>
                                  <p:childTnLst>
                                    <p:set>
                                      <p:cBhvr>
                                        <p:cTn id="12" dur="1" fill="hold">
                                          <p:stCondLst>
                                            <p:cond delay="0"/>
                                          </p:stCondLst>
                                        </p:cTn>
                                        <p:tgtEl>
                                          <p:spTgt spid="35847"/>
                                        </p:tgtEl>
                                        <p:attrNameLst>
                                          <p:attrName>style.visibility</p:attrName>
                                        </p:attrNameLst>
                                      </p:cBhvr>
                                      <p:to>
                                        <p:strVal val="visible"/>
                                      </p:to>
                                    </p:set>
                                    <p:animEffect transition="in" filter="fade">
                                      <p:cBhvr>
                                        <p:cTn id="13" dur="500"/>
                                        <p:tgtEl>
                                          <p:spTgt spid="358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853"/>
                                        </p:tgtEl>
                                        <p:attrNameLst>
                                          <p:attrName>style.visibility</p:attrName>
                                        </p:attrNameLst>
                                      </p:cBhvr>
                                      <p:to>
                                        <p:strVal val="visible"/>
                                      </p:to>
                                    </p:set>
                                    <p:animEffect transition="in" filter="fade">
                                      <p:cBhvr>
                                        <p:cTn id="18" dur="500"/>
                                        <p:tgtEl>
                                          <p:spTgt spid="35853"/>
                                        </p:tgtEl>
                                      </p:cBhvr>
                                    </p:animEffect>
                                  </p:childTnLst>
                                </p:cTn>
                              </p:par>
                              <p:par>
                                <p:cTn id="19" presetID="10" presetClass="entr" presetSubtype="0" fill="hold" nodeType="withEffect">
                                  <p:stCondLst>
                                    <p:cond delay="0"/>
                                  </p:stCondLst>
                                  <p:childTnLst>
                                    <p:set>
                                      <p:cBhvr>
                                        <p:cTn id="20" dur="1" fill="hold">
                                          <p:stCondLst>
                                            <p:cond delay="0"/>
                                          </p:stCondLst>
                                        </p:cTn>
                                        <p:tgtEl>
                                          <p:spTgt spid="35854"/>
                                        </p:tgtEl>
                                        <p:attrNameLst>
                                          <p:attrName>style.visibility</p:attrName>
                                        </p:attrNameLst>
                                      </p:cBhvr>
                                      <p:to>
                                        <p:strVal val="visible"/>
                                      </p:to>
                                    </p:set>
                                    <p:animEffect transition="in" filter="fade">
                                      <p:cBhvr>
                                        <p:cTn id="21" dur="500"/>
                                        <p:tgtEl>
                                          <p:spTgt spid="358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858"/>
                                        </p:tgtEl>
                                        <p:attrNameLst>
                                          <p:attrName>style.visibility</p:attrName>
                                        </p:attrNameLst>
                                      </p:cBhvr>
                                      <p:to>
                                        <p:strVal val="visible"/>
                                      </p:to>
                                    </p:set>
                                    <p:animEffect transition="in" filter="fade">
                                      <p:cBhvr>
                                        <p:cTn id="24" dur="500"/>
                                        <p:tgtEl>
                                          <p:spTgt spid="358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wipe(up)">
                                      <p:cBhvr>
                                        <p:cTn id="29" dur="500"/>
                                        <p:tgtEl>
                                          <p:spTgt spid="16">
                                            <p:txEl>
                                              <p:pRg st="0" end="0"/>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animEffect transition="in" filter="wipe(up)">
                                      <p:cBhvr>
                                        <p:cTn id="3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nimBg="1"/>
      <p:bldP spid="35851" grpId="0"/>
      <p:bldP spid="35853" grpId="0" animBg="1"/>
      <p:bldP spid="35858" grpId="0"/>
      <p:bldP spid="16"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4294967295"/>
          </p:nvPr>
        </p:nvSpPr>
        <p:spPr>
          <a:xfrm>
            <a:off x="695400" y="1268760"/>
            <a:ext cx="10515600" cy="4351338"/>
          </a:xfrm>
        </p:spPr>
        <p:txBody>
          <a:bodyPr>
            <a:normAutofit fontScale="92500"/>
          </a:bodyPr>
          <a:lstStyle/>
          <a:p>
            <a:pPr marL="0" indent="0">
              <a:lnSpc>
                <a:spcPct val="130000"/>
              </a:lnSpc>
              <a:spcBef>
                <a:spcPts val="600"/>
              </a:spcBef>
              <a:spcAft>
                <a:spcPts val="600"/>
              </a:spcAft>
              <a:buNone/>
            </a:pPr>
            <a:r>
              <a:rPr lang="en-US" altLang="zh-CN" sz="3000" b="1" dirty="0">
                <a:latin typeface="微软雅黑" panose="020B0503020204020204" pitchFamily="34" charset="-122"/>
                <a:ea typeface="微软雅黑" panose="020B0503020204020204" pitchFamily="34" charset="-122"/>
              </a:rPr>
              <a:t>3</a:t>
            </a:r>
            <a:r>
              <a:rPr lang="zh-CN" altLang="en-US" sz="3000" b="1" dirty="0">
                <a:latin typeface="微软雅黑" panose="020B0503020204020204" pitchFamily="34" charset="-122"/>
                <a:ea typeface="微软雅黑" panose="020B0503020204020204" pitchFamily="34" charset="-122"/>
              </a:rPr>
              <a:t>．布局控制</a:t>
            </a:r>
          </a:p>
          <a:p>
            <a:pPr marL="0" indent="0">
              <a:lnSpc>
                <a:spcPct val="130000"/>
              </a:lnSpc>
              <a:spcBef>
                <a:spcPts val="600"/>
              </a:spcBef>
              <a:spcAft>
                <a:spcPts val="600"/>
              </a:spcAft>
              <a:buNone/>
            </a:pP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）分组处理</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如果内容</a:t>
            </a:r>
            <a:r>
              <a:rPr lang="zh-CN" altLang="en-US" sz="2600" dirty="0">
                <a:latin typeface="微软雅黑" panose="020B0503020204020204" pitchFamily="34" charset="-122"/>
                <a:ea typeface="微软雅黑" panose="020B0503020204020204" pitchFamily="34" charset="-122"/>
              </a:rPr>
              <a:t>实在是多，超出了</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个，需要进行</a:t>
            </a:r>
            <a:r>
              <a:rPr lang="zh-CN" altLang="en-US" sz="2600" dirty="0">
                <a:solidFill>
                  <a:srgbClr val="FF0000"/>
                </a:solidFill>
                <a:latin typeface="微软雅黑" panose="020B0503020204020204" pitchFamily="34" charset="-122"/>
                <a:ea typeface="微软雅黑" panose="020B0503020204020204" pitchFamily="34" charset="-122"/>
              </a:rPr>
              <a:t>分组处理</a:t>
            </a:r>
            <a:r>
              <a:rPr lang="zh-CN" altLang="en-US" sz="2600" dirty="0" smtClean="0">
                <a:latin typeface="微软雅黑" panose="020B0503020204020204" pitchFamily="34" charset="-122"/>
                <a:ea typeface="微软雅黑" panose="020B0503020204020204" pitchFamily="34" charset="-122"/>
              </a:rPr>
              <a:t>。</a:t>
            </a:r>
            <a:endParaRPr lang="en-US" altLang="zh-CN" sz="2600" dirty="0" smtClean="0">
              <a:latin typeface="微软雅黑" panose="020B0503020204020204" pitchFamily="34" charset="-122"/>
              <a:ea typeface="微软雅黑" panose="020B0503020204020204" pitchFamily="34" charset="-122"/>
            </a:endParaRPr>
          </a:p>
          <a:p>
            <a:pPr marL="0" indent="0">
              <a:lnSpc>
                <a:spcPct val="130000"/>
              </a:lnSpc>
              <a:spcBef>
                <a:spcPts val="600"/>
              </a:spcBef>
              <a:spcAft>
                <a:spcPts val="600"/>
              </a:spcAft>
              <a:buNone/>
            </a:pPr>
            <a:r>
              <a:rPr lang="zh-CN" altLang="en-US" sz="2600" dirty="0" smtClean="0">
                <a:latin typeface="微软雅黑" panose="020B0503020204020204" pitchFamily="34" charset="-122"/>
                <a:ea typeface="微软雅黑" panose="020B0503020204020204" pitchFamily="34" charset="-122"/>
              </a:rPr>
              <a:t>如果，网站</a:t>
            </a:r>
            <a:r>
              <a:rPr lang="zh-CN" altLang="en-US" sz="2600" dirty="0">
                <a:latin typeface="微软雅黑" panose="020B0503020204020204" pitchFamily="34" charset="-122"/>
                <a:ea typeface="微软雅黑" panose="020B0503020204020204" pitchFamily="34" charset="-122"/>
              </a:rPr>
              <a:t>上提供几十篇文章的链接，需要每隔</a:t>
            </a:r>
            <a:r>
              <a:rPr lang="en-US" altLang="zh-CN" sz="2600" dirty="0">
                <a:latin typeface="微软雅黑" panose="020B0503020204020204" pitchFamily="34" charset="-122"/>
                <a:ea typeface="微软雅黑" panose="020B0503020204020204" pitchFamily="34" charset="-122"/>
              </a:rPr>
              <a:t>7</a:t>
            </a:r>
            <a:r>
              <a:rPr lang="zh-CN" altLang="en-US" sz="2600" dirty="0">
                <a:latin typeface="微软雅黑" panose="020B0503020204020204" pitchFamily="34" charset="-122"/>
                <a:ea typeface="微软雅黑" panose="020B0503020204020204" pitchFamily="34" charset="-122"/>
              </a:rPr>
              <a:t>篇加一个空行或平行线做以分组。如果你的网站内容栏目超出</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个，可以采用颜色区分或者是框架来区分。</a:t>
            </a:r>
            <a:r>
              <a:rPr lang="zh-CN" altLang="en-US" sz="2600" dirty="0" smtClean="0">
                <a:latin typeface="微软雅黑" panose="020B0503020204020204" pitchFamily="34" charset="-122"/>
                <a:ea typeface="微软雅黑" panose="020B0503020204020204" pitchFamily="34" charset="-122"/>
              </a:rPr>
              <a:t>如</a:t>
            </a:r>
            <a:r>
              <a:rPr lang="en-US" altLang="zh-CN" sz="2600" dirty="0" smtClean="0">
                <a:latin typeface="微软雅黑" panose="020B0503020204020204" pitchFamily="34" charset="-122"/>
                <a:ea typeface="微软雅黑" panose="020B0503020204020204" pitchFamily="34" charset="-122"/>
              </a:rPr>
              <a:t>google</a:t>
            </a:r>
            <a:r>
              <a:rPr lang="zh-CN" altLang="en-US" sz="2600" dirty="0" smtClean="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就是一个分组的很好的框架区分的例子。共有</a:t>
            </a:r>
            <a:r>
              <a:rPr lang="en-US" altLang="zh-CN" sz="2600" dirty="0">
                <a:latin typeface="微软雅黑" panose="020B0503020204020204" pitchFamily="34" charset="-122"/>
                <a:ea typeface="微软雅黑" panose="020B0503020204020204" pitchFamily="34" charset="-122"/>
              </a:rPr>
              <a:t>N</a:t>
            </a:r>
            <a:r>
              <a:rPr lang="zh-CN" altLang="en-US" sz="2600" dirty="0">
                <a:latin typeface="微软雅黑" panose="020B0503020204020204" pitchFamily="34" charset="-122"/>
                <a:ea typeface="微软雅黑" panose="020B0503020204020204" pitchFamily="34" charset="-122"/>
              </a:rPr>
              <a:t>多个栏目，超过了</a:t>
            </a:r>
            <a:r>
              <a:rPr lang="en-US" altLang="zh-CN" sz="2600" dirty="0">
                <a:latin typeface="微软雅黑" panose="020B0503020204020204" pitchFamily="34" charset="-122"/>
                <a:ea typeface="微软雅黑" panose="020B0503020204020204" pitchFamily="34" charset="-122"/>
              </a:rPr>
              <a:t>9</a:t>
            </a:r>
            <a:r>
              <a:rPr lang="zh-CN" altLang="en-US" sz="2600" dirty="0">
                <a:latin typeface="微软雅黑" panose="020B0503020204020204" pitchFamily="34" charset="-122"/>
                <a:ea typeface="微软雅黑" panose="020B0503020204020204" pitchFamily="34" charset="-122"/>
              </a:rPr>
              <a:t>个。为了不破坏</a:t>
            </a:r>
            <a:r>
              <a:rPr lang="en-US" altLang="zh-CN" sz="2600" dirty="0">
                <a:latin typeface="微软雅黑" panose="020B0503020204020204" pitchFamily="34" charset="-122"/>
                <a:ea typeface="微软雅黑" panose="020B0503020204020204" pitchFamily="34" charset="-122"/>
              </a:rPr>
              <a:t>Miller</a:t>
            </a:r>
            <a:r>
              <a:rPr lang="zh-CN" altLang="en-US" sz="2600" dirty="0">
                <a:latin typeface="微软雅黑" panose="020B0503020204020204" pitchFamily="34" charset="-122"/>
                <a:ea typeface="微软雅黑" panose="020B0503020204020204" pitchFamily="34" charset="-122"/>
              </a:rPr>
              <a:t>公式，在设计时就是使用了分组的</a:t>
            </a:r>
            <a:r>
              <a:rPr lang="zh-CN" altLang="en-US" sz="2600" dirty="0" smtClean="0">
                <a:latin typeface="微软雅黑" panose="020B0503020204020204" pitchFamily="34" charset="-122"/>
                <a:ea typeface="微软雅黑" panose="020B0503020204020204" pitchFamily="34" charset="-122"/>
              </a:rPr>
              <a:t>方式。</a:t>
            </a:r>
            <a:endParaRPr lang="zh-CN" altLang="en-US" sz="2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网站用户界面的</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设计基本原则</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25"/>
          <p:cNvGrpSpPr>
            <a:grpSpLocks/>
          </p:cNvGrpSpPr>
          <p:nvPr/>
        </p:nvGrpSpPr>
        <p:grpSpPr bwMode="auto">
          <a:xfrm>
            <a:off x="-366635" y="-1532102"/>
            <a:ext cx="12487853" cy="9297096"/>
            <a:chOff x="0" y="0"/>
            <a:chExt cx="12463730" cy="9279959"/>
          </a:xfrm>
        </p:grpSpPr>
        <p:sp>
          <p:nvSpPr>
            <p:cNvPr id="25603" name="椭圆 5"/>
            <p:cNvSpPr>
              <a:spLocks noChangeArrowheads="1"/>
            </p:cNvSpPr>
            <p:nvPr/>
          </p:nvSpPr>
          <p:spPr bwMode="auto">
            <a:xfrm rot="17654843">
              <a:off x="2770714" y="611512"/>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4" name="椭圆 5"/>
            <p:cNvSpPr>
              <a:spLocks noChangeArrowheads="1"/>
            </p:cNvSpPr>
            <p:nvPr/>
          </p:nvSpPr>
          <p:spPr bwMode="auto">
            <a:xfrm rot="17654843">
              <a:off x="8243321" y="2987775"/>
              <a:ext cx="1821541" cy="603993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6694AB">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5" name="椭圆 5"/>
            <p:cNvSpPr>
              <a:spLocks noChangeArrowheads="1"/>
            </p:cNvSpPr>
            <p:nvPr/>
          </p:nvSpPr>
          <p:spPr bwMode="auto">
            <a:xfrm rot="5568637">
              <a:off x="2405421" y="1481606"/>
              <a:ext cx="1680787" cy="649162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6" name="椭圆 5"/>
            <p:cNvSpPr>
              <a:spLocks noChangeArrowheads="1"/>
            </p:cNvSpPr>
            <p:nvPr/>
          </p:nvSpPr>
          <p:spPr bwMode="auto">
            <a:xfrm rot="16441754">
              <a:off x="8526874" y="1956637"/>
              <a:ext cx="1830219" cy="6043491"/>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7" name="椭圆 5"/>
            <p:cNvSpPr>
              <a:spLocks noChangeArrowheads="1"/>
            </p:cNvSpPr>
            <p:nvPr/>
          </p:nvSpPr>
          <p:spPr bwMode="auto">
            <a:xfrm rot="14857024">
              <a:off x="2376812" y="2863720"/>
              <a:ext cx="2172737" cy="65527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8" name="椭圆 5"/>
            <p:cNvSpPr>
              <a:spLocks noChangeArrowheads="1"/>
            </p:cNvSpPr>
            <p:nvPr/>
          </p:nvSpPr>
          <p:spPr bwMode="auto">
            <a:xfrm rot="4071505">
              <a:off x="8283693" y="492662"/>
              <a:ext cx="2130503" cy="6184519"/>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27E50">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09" name="椭圆 5"/>
            <p:cNvSpPr>
              <a:spLocks noChangeArrowheads="1"/>
            </p:cNvSpPr>
            <p:nvPr/>
          </p:nvSpPr>
          <p:spPr bwMode="auto">
            <a:xfrm rot="13127628">
              <a:off x="4191902" y="4237601"/>
              <a:ext cx="1636042" cy="4836860"/>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0" name="椭圆 5"/>
            <p:cNvSpPr>
              <a:spLocks noChangeArrowheads="1"/>
            </p:cNvSpPr>
            <p:nvPr/>
          </p:nvSpPr>
          <p:spPr bwMode="auto">
            <a:xfrm rot="13314377">
              <a:off x="7038878" y="920119"/>
              <a:ext cx="1645619" cy="4300524"/>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1" name="椭圆 5"/>
            <p:cNvSpPr>
              <a:spLocks noChangeArrowheads="1"/>
            </p:cNvSpPr>
            <p:nvPr/>
          </p:nvSpPr>
          <p:spPr bwMode="auto">
            <a:xfrm rot="352707">
              <a:off x="5801383" y="0"/>
              <a:ext cx="1772403" cy="4752556"/>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2" name="椭圆 5"/>
            <p:cNvSpPr>
              <a:spLocks noChangeArrowheads="1"/>
            </p:cNvSpPr>
            <p:nvPr/>
          </p:nvSpPr>
          <p:spPr bwMode="auto">
            <a:xfrm>
              <a:off x="5543493" y="4721390"/>
              <a:ext cx="2060016" cy="4519928"/>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80CAD7">
                <a:alpha val="81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3" name="椭圆 5"/>
            <p:cNvSpPr>
              <a:spLocks noChangeArrowheads="1"/>
            </p:cNvSpPr>
            <p:nvPr/>
          </p:nvSpPr>
          <p:spPr bwMode="auto">
            <a:xfrm rot="19232120">
              <a:off x="3815776" y="159115"/>
              <a:ext cx="1909511" cy="5281812"/>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BF638A">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4" name="椭圆 5"/>
            <p:cNvSpPr>
              <a:spLocks noChangeArrowheads="1"/>
            </p:cNvSpPr>
            <p:nvPr/>
          </p:nvSpPr>
          <p:spPr bwMode="auto">
            <a:xfrm rot="8213685">
              <a:off x="7348069" y="4032106"/>
              <a:ext cx="1912542" cy="5247853"/>
            </a:xfrm>
            <a:custGeom>
              <a:avLst/>
              <a:gdLst>
                <a:gd name="T0" fmla="*/ 0 w 1575088"/>
                <a:gd name="T1" fmla="*/ 0 h 3343692"/>
                <a:gd name="T2" fmla="*/ 1575088 w 1575088"/>
                <a:gd name="T3" fmla="*/ 3343692 h 3343692"/>
              </a:gdLst>
              <a:ahLst/>
              <a:cxnLst/>
              <a:rect l="T0" t="T1" r="T2" b="T3"/>
              <a:pathLst>
                <a:path w="1575088" h="3343692">
                  <a:moveTo>
                    <a:pt x="741969" y="0"/>
                  </a:moveTo>
                  <a:cubicBezTo>
                    <a:pt x="1249728" y="396941"/>
                    <a:pt x="1575088" y="1015447"/>
                    <a:pt x="1575088" y="1709944"/>
                  </a:cubicBezTo>
                  <a:cubicBezTo>
                    <a:pt x="1575088" y="2361702"/>
                    <a:pt x="1288542" y="2946533"/>
                    <a:pt x="833120" y="3343692"/>
                  </a:cubicBezTo>
                  <a:cubicBezTo>
                    <a:pt x="325360" y="2946751"/>
                    <a:pt x="0" y="2328246"/>
                    <a:pt x="0" y="1633748"/>
                  </a:cubicBezTo>
                  <a:cubicBezTo>
                    <a:pt x="0" y="981991"/>
                    <a:pt x="286547" y="397160"/>
                    <a:pt x="741969" y="0"/>
                  </a:cubicBezTo>
                  <a:close/>
                </a:path>
              </a:pathLst>
            </a:custGeom>
            <a:solidFill>
              <a:srgbClr val="DB9649">
                <a:alpha val="78000"/>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5615" name="椭圆 20"/>
          <p:cNvSpPr>
            <a:spLocks noChangeArrowheads="1"/>
          </p:cNvSpPr>
          <p:nvPr/>
        </p:nvSpPr>
        <p:spPr bwMode="auto">
          <a:xfrm>
            <a:off x="4320883" y="1485279"/>
            <a:ext cx="3704523" cy="3704523"/>
          </a:xfrm>
          <a:prstGeom prst="ellipse">
            <a:avLst/>
          </a:prstGeom>
          <a:solidFill>
            <a:srgbClr val="000000">
              <a:alpha val="57999"/>
            </a:srgbClr>
          </a:solidFill>
          <a:ln w="25400" cap="flat" cmpd="sng">
            <a:solidFill>
              <a:srgbClr val="498DA4"/>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616" name="同心圆 22"/>
          <p:cNvSpPr>
            <a:spLocks noChangeArrowheads="1"/>
          </p:cNvSpPr>
          <p:nvPr/>
        </p:nvSpPr>
        <p:spPr bwMode="auto">
          <a:xfrm>
            <a:off x="4572200" y="1736596"/>
            <a:ext cx="3203482" cy="3203482"/>
          </a:xfrm>
          <a:custGeom>
            <a:avLst/>
            <a:gdLst>
              <a:gd name="G0" fmla="+- 637 0 0"/>
              <a:gd name="G1" fmla="+- 21600 0 637"/>
              <a:gd name="G2" fmla="+- 21600 0 6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637" y="10800"/>
                </a:moveTo>
                <a:cubicBezTo>
                  <a:pt x="637" y="16413"/>
                  <a:pt x="5187" y="20963"/>
                  <a:pt x="10800" y="20963"/>
                </a:cubicBezTo>
                <a:cubicBezTo>
                  <a:pt x="16413" y="20963"/>
                  <a:pt x="20963" y="16413"/>
                  <a:pt x="20963" y="10800"/>
                </a:cubicBezTo>
                <a:cubicBezTo>
                  <a:pt x="20963" y="5187"/>
                  <a:pt x="16413" y="637"/>
                  <a:pt x="10800" y="637"/>
                </a:cubicBezTo>
                <a:cubicBezTo>
                  <a:pt x="5187" y="637"/>
                  <a:pt x="637" y="5187"/>
                  <a:pt x="637" y="10800"/>
                </a:cubicBezTo>
                <a:close/>
              </a:path>
            </a:pathLst>
          </a:custGeom>
          <a:gradFill rotWithShape="1">
            <a:gsLst>
              <a:gs pos="0">
                <a:srgbClr val="BF638A"/>
              </a:gs>
              <a:gs pos="12000">
                <a:srgbClr val="BF638A"/>
              </a:gs>
              <a:gs pos="15999">
                <a:srgbClr val="D27E50"/>
              </a:gs>
              <a:gs pos="34999">
                <a:srgbClr val="DB9649"/>
              </a:gs>
              <a:gs pos="39000">
                <a:srgbClr val="80CAD7"/>
              </a:gs>
              <a:gs pos="56000">
                <a:srgbClr val="80CAD7"/>
              </a:gs>
              <a:gs pos="62999">
                <a:srgbClr val="498DA4"/>
              </a:gs>
              <a:gs pos="82999">
                <a:srgbClr val="498DA4"/>
              </a:gs>
              <a:gs pos="84999">
                <a:srgbClr val="DB9649"/>
              </a:gs>
              <a:gs pos="98999">
                <a:srgbClr val="DB9649"/>
              </a:gs>
              <a:gs pos="100000">
                <a:srgbClr val="DB9649"/>
              </a:gs>
            </a:gsLst>
            <a:lin ang="5400000" scaled="1"/>
          </a:gra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25617" name="TextBox 23"/>
          <p:cNvSpPr>
            <a:spLocks noChangeArrowheads="1"/>
          </p:cNvSpPr>
          <p:nvPr/>
        </p:nvSpPr>
        <p:spPr bwMode="auto">
          <a:xfrm>
            <a:off x="4798454" y="2901197"/>
            <a:ext cx="2662676" cy="64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3607"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a:t>
            </a:r>
          </a:p>
        </p:txBody>
      </p:sp>
    </p:spTree>
    <p:extLst>
      <p:ext uri="{BB962C8B-B14F-4D97-AF65-F5344CB8AC3E}">
        <p14:creationId xmlns:p14="http://schemas.microsoft.com/office/powerpoint/2010/main" val="2617703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3734" y="127132"/>
            <a:ext cx="649250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用户界面设计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3" name="AutoShape 139"/>
          <p:cNvSpPr>
            <a:spLocks noChangeArrowheads="1"/>
          </p:cNvSpPr>
          <p:nvPr/>
        </p:nvSpPr>
        <p:spPr bwMode="auto">
          <a:xfrm rot="1800000">
            <a:off x="4716586" y="1007392"/>
            <a:ext cx="2952750" cy="2946400"/>
          </a:xfrm>
          <a:prstGeom prst="irregularSeal2">
            <a:avLst/>
          </a:prstGeom>
          <a:gradFill rotWithShape="1">
            <a:gsLst>
              <a:gs pos="0">
                <a:srgbClr val="FF0000"/>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endParaRPr kumimoji="0" lang="zh-CN" altLang="en-US" sz="2000" b="1">
              <a:latin typeface="Arial Narrow" panose="020B0606020202030204" pitchFamily="34" charset="0"/>
            </a:endParaRPr>
          </a:p>
        </p:txBody>
      </p:sp>
      <p:sp>
        <p:nvSpPr>
          <p:cNvPr id="4" name="Freeform 9"/>
          <p:cNvSpPr>
            <a:spLocks/>
          </p:cNvSpPr>
          <p:nvPr/>
        </p:nvSpPr>
        <p:spPr bwMode="auto">
          <a:xfrm>
            <a:off x="2078161" y="3523580"/>
            <a:ext cx="3175000" cy="1860550"/>
          </a:xfrm>
          <a:custGeom>
            <a:avLst/>
            <a:gdLst>
              <a:gd name="T0" fmla="*/ 0 w 2000"/>
              <a:gd name="T1" fmla="*/ 2147483647 h 1172"/>
              <a:gd name="T2" fmla="*/ 2147483647 w 2000"/>
              <a:gd name="T3" fmla="*/ 2147483647 h 1172"/>
              <a:gd name="T4" fmla="*/ 2147483647 w 2000"/>
              <a:gd name="T5" fmla="*/ 2147483647 h 1172"/>
              <a:gd name="T6" fmla="*/ 2147483647 w 2000"/>
              <a:gd name="T7" fmla="*/ 0 h 1172"/>
              <a:gd name="T8" fmla="*/ 0 w 2000"/>
              <a:gd name="T9" fmla="*/ 2147483647 h 1172"/>
              <a:gd name="T10" fmla="*/ 0 60000 65536"/>
              <a:gd name="T11" fmla="*/ 0 60000 65536"/>
              <a:gd name="T12" fmla="*/ 0 60000 65536"/>
              <a:gd name="T13" fmla="*/ 0 60000 65536"/>
              <a:gd name="T14" fmla="*/ 0 60000 65536"/>
              <a:gd name="T15" fmla="*/ 0 w 2000"/>
              <a:gd name="T16" fmla="*/ 0 h 1172"/>
              <a:gd name="T17" fmla="*/ 2000 w 2000"/>
              <a:gd name="T18" fmla="*/ 1172 h 1172"/>
            </a:gdLst>
            <a:ahLst/>
            <a:cxnLst>
              <a:cxn ang="T10">
                <a:pos x="T0" y="T1"/>
              </a:cxn>
              <a:cxn ang="T11">
                <a:pos x="T2" y="T3"/>
              </a:cxn>
              <a:cxn ang="T12">
                <a:pos x="T4" y="T5"/>
              </a:cxn>
              <a:cxn ang="T13">
                <a:pos x="T6" y="T7"/>
              </a:cxn>
              <a:cxn ang="T14">
                <a:pos x="T8" y="T9"/>
              </a:cxn>
            </a:cxnLst>
            <a:rect l="T15" t="T16" r="T17" b="T18"/>
            <a:pathLst>
              <a:path w="2000" h="1172">
                <a:moveTo>
                  <a:pt x="0" y="372"/>
                </a:moveTo>
                <a:lnTo>
                  <a:pt x="804" y="1172"/>
                </a:lnTo>
                <a:lnTo>
                  <a:pt x="2000" y="488"/>
                </a:lnTo>
                <a:lnTo>
                  <a:pt x="1115" y="0"/>
                </a:lnTo>
                <a:lnTo>
                  <a:pt x="0" y="372"/>
                </a:lnTo>
                <a:close/>
              </a:path>
            </a:pathLst>
          </a:custGeom>
          <a:gradFill rotWithShape="1">
            <a:gsLst>
              <a:gs pos="0">
                <a:srgbClr val="FF9900"/>
              </a:gs>
              <a:gs pos="100000">
                <a:srgbClr val="FFCC6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5" name="Freeform 10"/>
          <p:cNvSpPr>
            <a:spLocks/>
          </p:cNvSpPr>
          <p:nvPr/>
        </p:nvSpPr>
        <p:spPr bwMode="auto">
          <a:xfrm>
            <a:off x="2070224" y="2450430"/>
            <a:ext cx="1787525" cy="1670050"/>
          </a:xfrm>
          <a:custGeom>
            <a:avLst/>
            <a:gdLst>
              <a:gd name="T0" fmla="*/ 0 w 1126"/>
              <a:gd name="T1" fmla="*/ 2147483647 h 1052"/>
              <a:gd name="T2" fmla="*/ 2147483647 w 1126"/>
              <a:gd name="T3" fmla="*/ 2147483647 h 1052"/>
              <a:gd name="T4" fmla="*/ 2147483647 w 1126"/>
              <a:gd name="T5" fmla="*/ 0 h 1052"/>
              <a:gd name="T6" fmla="*/ 0 w 1126"/>
              <a:gd name="T7" fmla="*/ 2147483647 h 1052"/>
              <a:gd name="T8" fmla="*/ 0 60000 65536"/>
              <a:gd name="T9" fmla="*/ 0 60000 65536"/>
              <a:gd name="T10" fmla="*/ 0 60000 65536"/>
              <a:gd name="T11" fmla="*/ 0 60000 65536"/>
              <a:gd name="T12" fmla="*/ 0 w 1126"/>
              <a:gd name="T13" fmla="*/ 0 h 1052"/>
              <a:gd name="T14" fmla="*/ 1126 w 1126"/>
              <a:gd name="T15" fmla="*/ 1052 h 1052"/>
            </a:gdLst>
            <a:ahLst/>
            <a:cxnLst>
              <a:cxn ang="T8">
                <a:pos x="T0" y="T1"/>
              </a:cxn>
              <a:cxn ang="T9">
                <a:pos x="T2" y="T3"/>
              </a:cxn>
              <a:cxn ang="T10">
                <a:pos x="T4" y="T5"/>
              </a:cxn>
              <a:cxn ang="T11">
                <a:pos x="T6" y="T7"/>
              </a:cxn>
            </a:cxnLst>
            <a:rect l="T12" t="T13" r="T14" b="T15"/>
            <a:pathLst>
              <a:path w="1126" h="1052">
                <a:moveTo>
                  <a:pt x="0" y="1052"/>
                </a:moveTo>
                <a:lnTo>
                  <a:pt x="1126" y="681"/>
                </a:lnTo>
                <a:lnTo>
                  <a:pt x="957" y="0"/>
                </a:lnTo>
                <a:lnTo>
                  <a:pt x="0" y="1052"/>
                </a:lnTo>
                <a:close/>
              </a:path>
            </a:pathLst>
          </a:custGeom>
          <a:gradFill rotWithShape="1">
            <a:gsLst>
              <a:gs pos="0">
                <a:srgbClr val="FF9933"/>
              </a:gs>
              <a:gs pos="100000">
                <a:srgbClr val="FFFF9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6" name="Freeform 11"/>
          <p:cNvSpPr>
            <a:spLocks/>
          </p:cNvSpPr>
          <p:nvPr/>
        </p:nvSpPr>
        <p:spPr bwMode="auto">
          <a:xfrm>
            <a:off x="3589461" y="2450430"/>
            <a:ext cx="1663700" cy="1851025"/>
          </a:xfrm>
          <a:custGeom>
            <a:avLst/>
            <a:gdLst>
              <a:gd name="T0" fmla="*/ 0 w 1048"/>
              <a:gd name="T1" fmla="*/ 0 h 1166"/>
              <a:gd name="T2" fmla="*/ 2147483647 w 1048"/>
              <a:gd name="T3" fmla="*/ 2147483647 h 1166"/>
              <a:gd name="T4" fmla="*/ 2147483647 w 1048"/>
              <a:gd name="T5" fmla="*/ 2147483647 h 1166"/>
              <a:gd name="T6" fmla="*/ 0 w 1048"/>
              <a:gd name="T7" fmla="*/ 0 h 1166"/>
              <a:gd name="T8" fmla="*/ 0 60000 65536"/>
              <a:gd name="T9" fmla="*/ 0 60000 65536"/>
              <a:gd name="T10" fmla="*/ 0 60000 65536"/>
              <a:gd name="T11" fmla="*/ 0 60000 65536"/>
              <a:gd name="T12" fmla="*/ 0 w 1048"/>
              <a:gd name="T13" fmla="*/ 0 h 1166"/>
              <a:gd name="T14" fmla="*/ 1048 w 1048"/>
              <a:gd name="T15" fmla="*/ 1166 h 1166"/>
            </a:gdLst>
            <a:ahLst/>
            <a:cxnLst>
              <a:cxn ang="T8">
                <a:pos x="T0" y="T1"/>
              </a:cxn>
              <a:cxn ang="T9">
                <a:pos x="T2" y="T3"/>
              </a:cxn>
              <a:cxn ang="T10">
                <a:pos x="T4" y="T5"/>
              </a:cxn>
              <a:cxn ang="T11">
                <a:pos x="T6" y="T7"/>
              </a:cxn>
            </a:cxnLst>
            <a:rect l="T12" t="T13" r="T14" b="T15"/>
            <a:pathLst>
              <a:path w="1048" h="1166">
                <a:moveTo>
                  <a:pt x="0" y="0"/>
                </a:moveTo>
                <a:lnTo>
                  <a:pt x="172" y="680"/>
                </a:lnTo>
                <a:lnTo>
                  <a:pt x="1048" y="1166"/>
                </a:lnTo>
                <a:lnTo>
                  <a:pt x="0" y="0"/>
                </a:lnTo>
                <a:close/>
              </a:path>
            </a:pathLst>
          </a:custGeom>
          <a:gradFill rotWithShape="1">
            <a:gsLst>
              <a:gs pos="0">
                <a:srgbClr val="FFFFCC"/>
              </a:gs>
              <a:gs pos="100000">
                <a:srgbClr val="FFCC99"/>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7" name="WordArt 22"/>
          <p:cNvSpPr>
            <a:spLocks noChangeArrowheads="1" noChangeShapeType="1" noTextEdit="1"/>
          </p:cNvSpPr>
          <p:nvPr/>
        </p:nvSpPr>
        <p:spPr bwMode="auto">
          <a:xfrm>
            <a:off x="2624261" y="4006180"/>
            <a:ext cx="1970088" cy="45243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10477"/>
              </a:avLst>
            </a:prstTxWarp>
          </a:bodyPr>
          <a:lstStyle/>
          <a:p>
            <a:pPr algn="ctr"/>
            <a:r>
              <a:rPr lang="zh-CN" altLang="en-US" sz="4000" b="1" kern="10">
                <a:gradFill rotWithShape="1">
                  <a:gsLst>
                    <a:gs pos="0">
                      <a:srgbClr val="FF9900"/>
                    </a:gs>
                    <a:gs pos="100000">
                      <a:srgbClr val="FF9933"/>
                    </a:gs>
                  </a:gsLst>
                  <a:path path="rect">
                    <a:fillToRect l="50000" t="50000" r="50000" b="50000"/>
                  </a:path>
                </a:gradFill>
                <a:effectLst>
                  <a:prstShdw prst="shdw17" dist="17961" dir="13500000">
                    <a:srgbClr val="995C1F">
                      <a:alpha val="74997"/>
                    </a:srgbClr>
                  </a:prstShdw>
                </a:effectLst>
                <a:latin typeface="宋体" panose="02010600030101010101" pitchFamily="2" charset="-122"/>
              </a:rPr>
              <a:t>感觉</a:t>
            </a:r>
          </a:p>
        </p:txBody>
      </p:sp>
      <p:sp>
        <p:nvSpPr>
          <p:cNvPr id="8" name="Freeform 24"/>
          <p:cNvSpPr>
            <a:spLocks/>
          </p:cNvSpPr>
          <p:nvPr/>
        </p:nvSpPr>
        <p:spPr bwMode="auto">
          <a:xfrm>
            <a:off x="2087686" y="2466305"/>
            <a:ext cx="1495425" cy="2898775"/>
          </a:xfrm>
          <a:custGeom>
            <a:avLst/>
            <a:gdLst>
              <a:gd name="T0" fmla="*/ 2147483647 w 955"/>
              <a:gd name="T1" fmla="*/ 0 h 1854"/>
              <a:gd name="T2" fmla="*/ 0 w 955"/>
              <a:gd name="T3" fmla="*/ 2147483647 h 1854"/>
              <a:gd name="T4" fmla="*/ 2147483647 w 955"/>
              <a:gd name="T5" fmla="*/ 2147483647 h 1854"/>
              <a:gd name="T6" fmla="*/ 2147483647 w 955"/>
              <a:gd name="T7" fmla="*/ 0 h 1854"/>
              <a:gd name="T8" fmla="*/ 0 60000 65536"/>
              <a:gd name="T9" fmla="*/ 0 60000 65536"/>
              <a:gd name="T10" fmla="*/ 0 60000 65536"/>
              <a:gd name="T11" fmla="*/ 0 60000 65536"/>
              <a:gd name="T12" fmla="*/ 0 w 955"/>
              <a:gd name="T13" fmla="*/ 0 h 1854"/>
              <a:gd name="T14" fmla="*/ 955 w 955"/>
              <a:gd name="T15" fmla="*/ 1854 h 1854"/>
            </a:gdLst>
            <a:ahLst/>
            <a:cxnLst>
              <a:cxn ang="T8">
                <a:pos x="T0" y="T1"/>
              </a:cxn>
              <a:cxn ang="T9">
                <a:pos x="T2" y="T3"/>
              </a:cxn>
              <a:cxn ang="T10">
                <a:pos x="T4" y="T5"/>
              </a:cxn>
              <a:cxn ang="T11">
                <a:pos x="T6" y="T7"/>
              </a:cxn>
            </a:cxnLst>
            <a:rect l="T12" t="T13" r="T14" b="T15"/>
            <a:pathLst>
              <a:path w="955" h="1854">
                <a:moveTo>
                  <a:pt x="955" y="0"/>
                </a:moveTo>
                <a:lnTo>
                  <a:pt x="0" y="1053"/>
                </a:lnTo>
                <a:lnTo>
                  <a:pt x="803" y="1854"/>
                </a:lnTo>
                <a:lnTo>
                  <a:pt x="955" y="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p>
        </p:txBody>
      </p:sp>
      <p:sp>
        <p:nvSpPr>
          <p:cNvPr id="9" name="Oval 28"/>
          <p:cNvSpPr>
            <a:spLocks noChangeArrowheads="1"/>
          </p:cNvSpPr>
          <p:nvPr/>
        </p:nvSpPr>
        <p:spPr bwMode="auto">
          <a:xfrm>
            <a:off x="3433886" y="2355180"/>
            <a:ext cx="284163" cy="282575"/>
          </a:xfrm>
          <a:prstGeom prst="ellipse">
            <a:avLst/>
          </a:prstGeom>
          <a:gradFill rotWithShape="1">
            <a:gsLst>
              <a:gs pos="0">
                <a:srgbClr val="FFFF00"/>
              </a:gs>
              <a:gs pos="100000">
                <a:srgbClr val="FF9900"/>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0" name="AutoShape 32"/>
          <p:cNvSpPr>
            <a:spLocks noChangeArrowheads="1"/>
          </p:cNvSpPr>
          <p:nvPr/>
        </p:nvSpPr>
        <p:spPr bwMode="auto">
          <a:xfrm>
            <a:off x="3365624" y="2288505"/>
            <a:ext cx="419100" cy="4191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91" y="10800"/>
                </a:moveTo>
                <a:cubicBezTo>
                  <a:pt x="1191" y="16107"/>
                  <a:pt x="5493" y="20409"/>
                  <a:pt x="10800" y="20409"/>
                </a:cubicBezTo>
                <a:cubicBezTo>
                  <a:pt x="16107" y="20409"/>
                  <a:pt x="20409" y="16107"/>
                  <a:pt x="20409" y="10800"/>
                </a:cubicBezTo>
                <a:cubicBezTo>
                  <a:pt x="20409" y="5493"/>
                  <a:pt x="16107" y="1191"/>
                  <a:pt x="10800" y="1191"/>
                </a:cubicBezTo>
                <a:cubicBezTo>
                  <a:pt x="5493" y="1191"/>
                  <a:pt x="1191" y="5493"/>
                  <a:pt x="1191" y="10800"/>
                </a:cubicBezTo>
                <a:close/>
              </a:path>
            </a:pathLst>
          </a:custGeom>
          <a:solidFill>
            <a:srgbClr val="FFFFFF"/>
          </a:solidFill>
          <a:ln w="12700">
            <a:solidFill>
              <a:srgbClr val="99CCFF"/>
            </a:solidFill>
            <a:round/>
            <a:headEnd/>
            <a:tailEnd/>
          </a:ln>
        </p:spPr>
        <p:txBody>
          <a:bodyPr wrap="none" anchor="ctr"/>
          <a:lstStyle/>
          <a:p>
            <a:endParaRPr lang="zh-CN" altLang="en-US" sz="2000"/>
          </a:p>
        </p:txBody>
      </p:sp>
      <p:sp>
        <p:nvSpPr>
          <p:cNvPr id="11" name="Oval 39"/>
          <p:cNvSpPr>
            <a:spLocks noChangeArrowheads="1"/>
          </p:cNvSpPr>
          <p:nvPr/>
        </p:nvSpPr>
        <p:spPr bwMode="auto">
          <a:xfrm>
            <a:off x="5010274" y="4072855"/>
            <a:ext cx="400050" cy="396875"/>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2" name="Oval 40"/>
          <p:cNvSpPr>
            <a:spLocks noChangeArrowheads="1"/>
          </p:cNvSpPr>
          <p:nvPr/>
        </p:nvSpPr>
        <p:spPr bwMode="auto">
          <a:xfrm>
            <a:off x="5067424" y="4130005"/>
            <a:ext cx="284162" cy="282575"/>
          </a:xfrm>
          <a:prstGeom prst="ellipse">
            <a:avLst/>
          </a:prstGeom>
          <a:gradFill rotWithShape="1">
            <a:gsLst>
              <a:gs pos="0">
                <a:srgbClr val="FFFF00"/>
              </a:gs>
              <a:gs pos="100000">
                <a:srgbClr val="FF9900"/>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3" name="Oval 41"/>
          <p:cNvSpPr>
            <a:spLocks noChangeArrowheads="1"/>
          </p:cNvSpPr>
          <p:nvPr/>
        </p:nvSpPr>
        <p:spPr bwMode="auto">
          <a:xfrm>
            <a:off x="5010274" y="4072855"/>
            <a:ext cx="400050" cy="396875"/>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4" name="Oval 44"/>
          <p:cNvSpPr>
            <a:spLocks noChangeArrowheads="1"/>
          </p:cNvSpPr>
          <p:nvPr/>
        </p:nvSpPr>
        <p:spPr bwMode="auto">
          <a:xfrm>
            <a:off x="1892424" y="3882355"/>
            <a:ext cx="400050" cy="396875"/>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5" name="Oval 45"/>
          <p:cNvSpPr>
            <a:spLocks noChangeArrowheads="1"/>
          </p:cNvSpPr>
          <p:nvPr/>
        </p:nvSpPr>
        <p:spPr bwMode="auto">
          <a:xfrm>
            <a:off x="1949574" y="3939505"/>
            <a:ext cx="284162" cy="282575"/>
          </a:xfrm>
          <a:prstGeom prst="ellipse">
            <a:avLst/>
          </a:prstGeom>
          <a:gradFill rotWithShape="1">
            <a:gsLst>
              <a:gs pos="0">
                <a:srgbClr val="FFFF00"/>
              </a:gs>
              <a:gs pos="100000">
                <a:srgbClr val="FF9900"/>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6" name="Oval 46"/>
          <p:cNvSpPr>
            <a:spLocks noChangeArrowheads="1"/>
          </p:cNvSpPr>
          <p:nvPr/>
        </p:nvSpPr>
        <p:spPr bwMode="auto">
          <a:xfrm>
            <a:off x="1892424" y="3882355"/>
            <a:ext cx="400050" cy="396875"/>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7" name="Oval 49"/>
          <p:cNvSpPr>
            <a:spLocks noChangeArrowheads="1"/>
          </p:cNvSpPr>
          <p:nvPr/>
        </p:nvSpPr>
        <p:spPr bwMode="auto">
          <a:xfrm>
            <a:off x="3159249" y="5141242"/>
            <a:ext cx="400050" cy="396875"/>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8" name="Oval 50"/>
          <p:cNvSpPr>
            <a:spLocks noChangeArrowheads="1"/>
          </p:cNvSpPr>
          <p:nvPr/>
        </p:nvSpPr>
        <p:spPr bwMode="auto">
          <a:xfrm>
            <a:off x="3216399" y="5198392"/>
            <a:ext cx="284162" cy="282575"/>
          </a:xfrm>
          <a:prstGeom prst="ellipse">
            <a:avLst/>
          </a:prstGeom>
          <a:gradFill rotWithShape="1">
            <a:gsLst>
              <a:gs pos="0">
                <a:srgbClr val="FFFF00"/>
              </a:gs>
              <a:gs pos="100000">
                <a:srgbClr val="FF9900"/>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19" name="Oval 51"/>
          <p:cNvSpPr>
            <a:spLocks noChangeArrowheads="1"/>
          </p:cNvSpPr>
          <p:nvPr/>
        </p:nvSpPr>
        <p:spPr bwMode="auto">
          <a:xfrm>
            <a:off x="3159249" y="5141242"/>
            <a:ext cx="400050" cy="396875"/>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20" name="Freeform 111"/>
          <p:cNvSpPr>
            <a:spLocks/>
          </p:cNvSpPr>
          <p:nvPr/>
        </p:nvSpPr>
        <p:spPr bwMode="auto">
          <a:xfrm flipH="1">
            <a:off x="6572374" y="3523580"/>
            <a:ext cx="3222625" cy="1871662"/>
          </a:xfrm>
          <a:custGeom>
            <a:avLst/>
            <a:gdLst>
              <a:gd name="T0" fmla="*/ 0 w 2030"/>
              <a:gd name="T1" fmla="*/ 2147483647 h 1179"/>
              <a:gd name="T2" fmla="*/ 2147483647 w 2030"/>
              <a:gd name="T3" fmla="*/ 2147483647 h 1179"/>
              <a:gd name="T4" fmla="*/ 2147483647 w 2030"/>
              <a:gd name="T5" fmla="*/ 2147483647 h 1179"/>
              <a:gd name="T6" fmla="*/ 2147483647 w 2030"/>
              <a:gd name="T7" fmla="*/ 0 h 1179"/>
              <a:gd name="T8" fmla="*/ 0 w 2030"/>
              <a:gd name="T9" fmla="*/ 2147483647 h 1179"/>
              <a:gd name="T10" fmla="*/ 0 60000 65536"/>
              <a:gd name="T11" fmla="*/ 0 60000 65536"/>
              <a:gd name="T12" fmla="*/ 0 60000 65536"/>
              <a:gd name="T13" fmla="*/ 0 60000 65536"/>
              <a:gd name="T14" fmla="*/ 0 60000 65536"/>
              <a:gd name="T15" fmla="*/ 0 w 2030"/>
              <a:gd name="T16" fmla="*/ 0 h 1179"/>
              <a:gd name="T17" fmla="*/ 2030 w 2030"/>
              <a:gd name="T18" fmla="*/ 1179 h 1179"/>
            </a:gdLst>
            <a:ahLst/>
            <a:cxnLst>
              <a:cxn ang="T10">
                <a:pos x="T0" y="T1"/>
              </a:cxn>
              <a:cxn ang="T11">
                <a:pos x="T2" y="T3"/>
              </a:cxn>
              <a:cxn ang="T12">
                <a:pos x="T4" y="T5"/>
              </a:cxn>
              <a:cxn ang="T13">
                <a:pos x="T6" y="T7"/>
              </a:cxn>
              <a:cxn ang="T14">
                <a:pos x="T8" y="T9"/>
              </a:cxn>
            </a:cxnLst>
            <a:rect l="T15" t="T16" r="T17" b="T18"/>
            <a:pathLst>
              <a:path w="2030" h="1179">
                <a:moveTo>
                  <a:pt x="0" y="362"/>
                </a:moveTo>
                <a:lnTo>
                  <a:pt x="816" y="1179"/>
                </a:lnTo>
                <a:lnTo>
                  <a:pt x="2030" y="489"/>
                </a:lnTo>
                <a:lnTo>
                  <a:pt x="1134" y="0"/>
                </a:lnTo>
                <a:lnTo>
                  <a:pt x="0" y="362"/>
                </a:lnTo>
                <a:close/>
              </a:path>
            </a:pathLst>
          </a:custGeom>
          <a:gradFill rotWithShape="1">
            <a:gsLst>
              <a:gs pos="0">
                <a:srgbClr val="33CC33"/>
              </a:gs>
              <a:gs pos="100000">
                <a:srgbClr val="CCFFC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1" name="Freeform 112"/>
          <p:cNvSpPr>
            <a:spLocks/>
          </p:cNvSpPr>
          <p:nvPr/>
        </p:nvSpPr>
        <p:spPr bwMode="auto">
          <a:xfrm>
            <a:off x="8004299" y="2464717"/>
            <a:ext cx="1795462" cy="1633538"/>
          </a:xfrm>
          <a:custGeom>
            <a:avLst/>
            <a:gdLst>
              <a:gd name="T0" fmla="*/ 2147483647 w 1131"/>
              <a:gd name="T1" fmla="*/ 2147483647 h 1029"/>
              <a:gd name="T2" fmla="*/ 0 w 1131"/>
              <a:gd name="T3" fmla="*/ 2147483647 h 1029"/>
              <a:gd name="T4" fmla="*/ 2147483647 w 1131"/>
              <a:gd name="T5" fmla="*/ 0 h 1029"/>
              <a:gd name="T6" fmla="*/ 2147483647 w 1131"/>
              <a:gd name="T7" fmla="*/ 2147483647 h 1029"/>
              <a:gd name="T8" fmla="*/ 0 60000 65536"/>
              <a:gd name="T9" fmla="*/ 0 60000 65536"/>
              <a:gd name="T10" fmla="*/ 0 60000 65536"/>
              <a:gd name="T11" fmla="*/ 0 60000 65536"/>
              <a:gd name="T12" fmla="*/ 0 w 1131"/>
              <a:gd name="T13" fmla="*/ 0 h 1029"/>
              <a:gd name="T14" fmla="*/ 1131 w 1131"/>
              <a:gd name="T15" fmla="*/ 1029 h 1029"/>
            </a:gdLst>
            <a:ahLst/>
            <a:cxnLst>
              <a:cxn ang="T8">
                <a:pos x="T0" y="T1"/>
              </a:cxn>
              <a:cxn ang="T9">
                <a:pos x="T2" y="T3"/>
              </a:cxn>
              <a:cxn ang="T10">
                <a:pos x="T4" y="T5"/>
              </a:cxn>
              <a:cxn ang="T11">
                <a:pos x="T6" y="T7"/>
              </a:cxn>
            </a:cxnLst>
            <a:rect l="T12" t="T13" r="T14" b="T15"/>
            <a:pathLst>
              <a:path w="1131" h="1029">
                <a:moveTo>
                  <a:pt x="1131" y="1029"/>
                </a:moveTo>
                <a:lnTo>
                  <a:pt x="0" y="675"/>
                </a:lnTo>
                <a:lnTo>
                  <a:pt x="173" y="0"/>
                </a:lnTo>
                <a:lnTo>
                  <a:pt x="1131" y="1029"/>
                </a:lnTo>
                <a:close/>
              </a:path>
            </a:pathLst>
          </a:custGeom>
          <a:gradFill rotWithShape="1">
            <a:gsLst>
              <a:gs pos="0">
                <a:srgbClr val="CCFF99"/>
              </a:gs>
              <a:gs pos="100000">
                <a:srgbClr val="33CC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2" name="Freeform 113"/>
          <p:cNvSpPr>
            <a:spLocks/>
          </p:cNvSpPr>
          <p:nvPr/>
        </p:nvSpPr>
        <p:spPr bwMode="auto">
          <a:xfrm flipH="1">
            <a:off x="6566024" y="2442492"/>
            <a:ext cx="1728787" cy="1871663"/>
          </a:xfrm>
          <a:custGeom>
            <a:avLst/>
            <a:gdLst>
              <a:gd name="T0" fmla="*/ 0 w 1089"/>
              <a:gd name="T1" fmla="*/ 0 h 1179"/>
              <a:gd name="T2" fmla="*/ 2147483647 w 1089"/>
              <a:gd name="T3" fmla="*/ 2147483647 h 1179"/>
              <a:gd name="T4" fmla="*/ 2147483647 w 1089"/>
              <a:gd name="T5" fmla="*/ 2147483647 h 1179"/>
              <a:gd name="T6" fmla="*/ 0 w 1089"/>
              <a:gd name="T7" fmla="*/ 0 h 1179"/>
              <a:gd name="T8" fmla="*/ 0 60000 65536"/>
              <a:gd name="T9" fmla="*/ 0 60000 65536"/>
              <a:gd name="T10" fmla="*/ 0 60000 65536"/>
              <a:gd name="T11" fmla="*/ 0 60000 65536"/>
              <a:gd name="T12" fmla="*/ 0 w 1089"/>
              <a:gd name="T13" fmla="*/ 0 h 1179"/>
              <a:gd name="T14" fmla="*/ 1089 w 1089"/>
              <a:gd name="T15" fmla="*/ 1179 h 1179"/>
            </a:gdLst>
            <a:ahLst/>
            <a:cxnLst>
              <a:cxn ang="T8">
                <a:pos x="T0" y="T1"/>
              </a:cxn>
              <a:cxn ang="T9">
                <a:pos x="T2" y="T3"/>
              </a:cxn>
              <a:cxn ang="T10">
                <a:pos x="T4" y="T5"/>
              </a:cxn>
              <a:cxn ang="T11">
                <a:pos x="T6" y="T7"/>
              </a:cxn>
            </a:cxnLst>
            <a:rect l="T12" t="T13" r="T14" b="T15"/>
            <a:pathLst>
              <a:path w="1089" h="1179">
                <a:moveTo>
                  <a:pt x="0" y="0"/>
                </a:moveTo>
                <a:lnTo>
                  <a:pt x="182" y="681"/>
                </a:lnTo>
                <a:lnTo>
                  <a:pt x="1089" y="1179"/>
                </a:lnTo>
                <a:lnTo>
                  <a:pt x="0" y="0"/>
                </a:lnTo>
                <a:close/>
              </a:path>
            </a:pathLst>
          </a:custGeom>
          <a:gradFill rotWithShape="1">
            <a:gsLst>
              <a:gs pos="0">
                <a:srgbClr val="99FF33"/>
              </a:gs>
              <a:gs pos="100000">
                <a:srgbClr val="FFFFCC"/>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23" name="WordArt 114"/>
          <p:cNvSpPr>
            <a:spLocks noChangeArrowheads="1" noChangeShapeType="1" noTextEdit="1"/>
          </p:cNvSpPr>
          <p:nvPr/>
        </p:nvSpPr>
        <p:spPr bwMode="auto">
          <a:xfrm>
            <a:off x="7056561" y="3955380"/>
            <a:ext cx="2359025" cy="51276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FadeUp">
              <a:avLst>
                <a:gd name="adj" fmla="val 9491"/>
              </a:avLst>
            </a:prstTxWarp>
          </a:bodyPr>
          <a:lstStyle/>
          <a:p>
            <a:pPr algn="ctr"/>
            <a:r>
              <a:rPr lang="zh-CN" altLang="en-US" sz="4000" b="1" kern="10">
                <a:gradFill rotWithShape="1">
                  <a:gsLst>
                    <a:gs pos="0">
                      <a:srgbClr val="CCFFCC"/>
                    </a:gs>
                    <a:gs pos="100000">
                      <a:srgbClr val="CCFF33"/>
                    </a:gs>
                  </a:gsLst>
                  <a:lin ang="2700000" scaled="1"/>
                </a:gradFill>
                <a:effectLst>
                  <a:prstShdw prst="shdw17" dist="17961" dir="13500000">
                    <a:srgbClr val="7A997A">
                      <a:alpha val="74997"/>
                    </a:srgbClr>
                  </a:prstShdw>
                </a:effectLst>
                <a:latin typeface="宋体" panose="02010600030101010101" pitchFamily="2" charset="-122"/>
              </a:rPr>
              <a:t>情感</a:t>
            </a:r>
          </a:p>
        </p:txBody>
      </p:sp>
      <p:sp>
        <p:nvSpPr>
          <p:cNvPr id="24" name="Freeform 116"/>
          <p:cNvSpPr>
            <a:spLocks/>
          </p:cNvSpPr>
          <p:nvPr/>
        </p:nvSpPr>
        <p:spPr bwMode="auto">
          <a:xfrm>
            <a:off x="8280524" y="2488530"/>
            <a:ext cx="1495425" cy="2886075"/>
          </a:xfrm>
          <a:custGeom>
            <a:avLst/>
            <a:gdLst>
              <a:gd name="T0" fmla="*/ 0 w 942"/>
              <a:gd name="T1" fmla="*/ 0 h 1818"/>
              <a:gd name="T2" fmla="*/ 2147483647 w 942"/>
              <a:gd name="T3" fmla="*/ 2147483647 h 1818"/>
              <a:gd name="T4" fmla="*/ 2147483647 w 942"/>
              <a:gd name="T5" fmla="*/ 2147483647 h 1818"/>
              <a:gd name="T6" fmla="*/ 0 w 942"/>
              <a:gd name="T7" fmla="*/ 0 h 1818"/>
              <a:gd name="T8" fmla="*/ 0 60000 65536"/>
              <a:gd name="T9" fmla="*/ 0 60000 65536"/>
              <a:gd name="T10" fmla="*/ 0 60000 65536"/>
              <a:gd name="T11" fmla="*/ 0 60000 65536"/>
              <a:gd name="T12" fmla="*/ 0 w 942"/>
              <a:gd name="T13" fmla="*/ 0 h 1818"/>
              <a:gd name="T14" fmla="*/ 942 w 942"/>
              <a:gd name="T15" fmla="*/ 1818 h 1818"/>
            </a:gdLst>
            <a:ahLst/>
            <a:cxnLst>
              <a:cxn ang="T8">
                <a:pos x="T0" y="T1"/>
              </a:cxn>
              <a:cxn ang="T9">
                <a:pos x="T2" y="T3"/>
              </a:cxn>
              <a:cxn ang="T10">
                <a:pos x="T4" y="T5"/>
              </a:cxn>
              <a:cxn ang="T11">
                <a:pos x="T6" y="T7"/>
              </a:cxn>
            </a:cxnLst>
            <a:rect l="T12" t="T13" r="T14" b="T15"/>
            <a:pathLst>
              <a:path w="942" h="1818">
                <a:moveTo>
                  <a:pt x="0" y="0"/>
                </a:moveTo>
                <a:lnTo>
                  <a:pt x="942" y="1011"/>
                </a:lnTo>
                <a:lnTo>
                  <a:pt x="129" y="1818"/>
                </a:lnTo>
                <a:lnTo>
                  <a:pt x="0" y="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25" name="Freeform 117"/>
          <p:cNvSpPr>
            <a:spLocks/>
          </p:cNvSpPr>
          <p:nvPr/>
        </p:nvSpPr>
        <p:spPr bwMode="auto">
          <a:xfrm>
            <a:off x="6604124" y="2483767"/>
            <a:ext cx="1885950" cy="2890838"/>
          </a:xfrm>
          <a:custGeom>
            <a:avLst/>
            <a:gdLst>
              <a:gd name="T0" fmla="*/ 2147483647 w 1188"/>
              <a:gd name="T1" fmla="*/ 0 h 1821"/>
              <a:gd name="T2" fmla="*/ 0 w 1188"/>
              <a:gd name="T3" fmla="*/ 2147483647 h 1821"/>
              <a:gd name="T4" fmla="*/ 2147483647 w 1188"/>
              <a:gd name="T5" fmla="*/ 2147483647 h 1821"/>
              <a:gd name="T6" fmla="*/ 2147483647 w 1188"/>
              <a:gd name="T7" fmla="*/ 0 h 1821"/>
              <a:gd name="T8" fmla="*/ 0 60000 65536"/>
              <a:gd name="T9" fmla="*/ 0 60000 65536"/>
              <a:gd name="T10" fmla="*/ 0 60000 65536"/>
              <a:gd name="T11" fmla="*/ 0 60000 65536"/>
              <a:gd name="T12" fmla="*/ 0 w 1188"/>
              <a:gd name="T13" fmla="*/ 0 h 1821"/>
              <a:gd name="T14" fmla="*/ 1188 w 1188"/>
              <a:gd name="T15" fmla="*/ 1821 h 1821"/>
            </a:gdLst>
            <a:ahLst/>
            <a:cxnLst>
              <a:cxn ang="T8">
                <a:pos x="T0" y="T1"/>
              </a:cxn>
              <a:cxn ang="T9">
                <a:pos x="T2" y="T3"/>
              </a:cxn>
              <a:cxn ang="T10">
                <a:pos x="T4" y="T5"/>
              </a:cxn>
              <a:cxn ang="T11">
                <a:pos x="T6" y="T7"/>
              </a:cxn>
            </a:cxnLst>
            <a:rect l="T12" t="T13" r="T14" b="T15"/>
            <a:pathLst>
              <a:path w="1188" h="1821">
                <a:moveTo>
                  <a:pt x="1059" y="0"/>
                </a:moveTo>
                <a:lnTo>
                  <a:pt x="0" y="1143"/>
                </a:lnTo>
                <a:lnTo>
                  <a:pt x="1188" y="1821"/>
                </a:lnTo>
                <a:lnTo>
                  <a:pt x="1059" y="0"/>
                </a:lnTo>
                <a:close/>
              </a:path>
            </a:pathLst>
          </a:custGeom>
          <a:solidFill>
            <a:srgbClr val="FFFFFF">
              <a:alpha val="20000"/>
            </a:srgbClr>
          </a:solidFill>
          <a:ln w="9525">
            <a:solidFill>
              <a:schemeClr val="bg1"/>
            </a:solidFill>
            <a:round/>
            <a:headEnd/>
            <a:tailEnd/>
          </a:ln>
        </p:spPr>
        <p:txBody>
          <a:bodyPr/>
          <a:lstStyle/>
          <a:p>
            <a:endParaRPr lang="zh-CN" altLang="en-US" sz="2000"/>
          </a:p>
        </p:txBody>
      </p:sp>
      <p:sp>
        <p:nvSpPr>
          <p:cNvPr id="26" name="Oval 119"/>
          <p:cNvSpPr>
            <a:spLocks noChangeArrowheads="1"/>
          </p:cNvSpPr>
          <p:nvPr/>
        </p:nvSpPr>
        <p:spPr bwMode="auto">
          <a:xfrm>
            <a:off x="6448549" y="4072855"/>
            <a:ext cx="395287" cy="395287"/>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27" name="Oval 120"/>
          <p:cNvSpPr>
            <a:spLocks noChangeArrowheads="1"/>
          </p:cNvSpPr>
          <p:nvPr/>
        </p:nvSpPr>
        <p:spPr bwMode="auto">
          <a:xfrm>
            <a:off x="6505699" y="4130005"/>
            <a:ext cx="280987" cy="280987"/>
          </a:xfrm>
          <a:prstGeom prst="ellipse">
            <a:avLst/>
          </a:prstGeom>
          <a:gradFill rotWithShape="1">
            <a:gsLst>
              <a:gs pos="0">
                <a:srgbClr val="CCFF99"/>
              </a:gs>
              <a:gs pos="100000">
                <a:srgbClr val="00CC99"/>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28" name="Oval 121"/>
          <p:cNvSpPr>
            <a:spLocks noChangeArrowheads="1"/>
          </p:cNvSpPr>
          <p:nvPr/>
        </p:nvSpPr>
        <p:spPr bwMode="auto">
          <a:xfrm>
            <a:off x="6448549" y="4072855"/>
            <a:ext cx="395287" cy="395287"/>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29" name="Oval 124"/>
          <p:cNvSpPr>
            <a:spLocks noChangeArrowheads="1"/>
          </p:cNvSpPr>
          <p:nvPr/>
        </p:nvSpPr>
        <p:spPr bwMode="auto">
          <a:xfrm>
            <a:off x="9587830" y="4003721"/>
            <a:ext cx="395288" cy="395287"/>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0" name="Oval 125"/>
          <p:cNvSpPr>
            <a:spLocks noChangeArrowheads="1"/>
          </p:cNvSpPr>
          <p:nvPr/>
        </p:nvSpPr>
        <p:spPr bwMode="auto">
          <a:xfrm>
            <a:off x="9631485" y="4032050"/>
            <a:ext cx="296863" cy="331564"/>
          </a:xfrm>
          <a:prstGeom prst="ellipse">
            <a:avLst/>
          </a:prstGeom>
          <a:gradFill rotWithShape="1">
            <a:gsLst>
              <a:gs pos="0">
                <a:srgbClr val="CCFF99"/>
              </a:gs>
              <a:gs pos="100000">
                <a:srgbClr val="00CC99"/>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1" name="Oval 126"/>
          <p:cNvSpPr>
            <a:spLocks noChangeArrowheads="1"/>
          </p:cNvSpPr>
          <p:nvPr/>
        </p:nvSpPr>
        <p:spPr bwMode="auto">
          <a:xfrm>
            <a:off x="9574336" y="4005605"/>
            <a:ext cx="395288" cy="35800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2" name="Oval 129"/>
          <p:cNvSpPr>
            <a:spLocks noChangeArrowheads="1"/>
          </p:cNvSpPr>
          <p:nvPr/>
        </p:nvSpPr>
        <p:spPr bwMode="auto">
          <a:xfrm>
            <a:off x="8285286" y="5142830"/>
            <a:ext cx="395288" cy="395287"/>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3" name="Oval 130"/>
          <p:cNvSpPr>
            <a:spLocks noChangeArrowheads="1"/>
          </p:cNvSpPr>
          <p:nvPr/>
        </p:nvSpPr>
        <p:spPr bwMode="auto">
          <a:xfrm>
            <a:off x="8342436" y="5199980"/>
            <a:ext cx="280988" cy="280987"/>
          </a:xfrm>
          <a:prstGeom prst="ellipse">
            <a:avLst/>
          </a:prstGeom>
          <a:gradFill rotWithShape="1">
            <a:gsLst>
              <a:gs pos="0">
                <a:srgbClr val="CCFF99"/>
              </a:gs>
              <a:gs pos="100000">
                <a:srgbClr val="00CC99"/>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4" name="Oval 131"/>
          <p:cNvSpPr>
            <a:spLocks noChangeArrowheads="1"/>
          </p:cNvSpPr>
          <p:nvPr/>
        </p:nvSpPr>
        <p:spPr bwMode="auto">
          <a:xfrm>
            <a:off x="8285286" y="5142830"/>
            <a:ext cx="395288" cy="395287"/>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5" name="Oval 134"/>
          <p:cNvSpPr>
            <a:spLocks noChangeArrowheads="1"/>
          </p:cNvSpPr>
          <p:nvPr/>
        </p:nvSpPr>
        <p:spPr bwMode="auto">
          <a:xfrm>
            <a:off x="8085261" y="2298030"/>
            <a:ext cx="395288" cy="395287"/>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6" name="Oval 135"/>
          <p:cNvSpPr>
            <a:spLocks noChangeArrowheads="1"/>
          </p:cNvSpPr>
          <p:nvPr/>
        </p:nvSpPr>
        <p:spPr bwMode="auto">
          <a:xfrm>
            <a:off x="8142411" y="2355180"/>
            <a:ext cx="280988" cy="280987"/>
          </a:xfrm>
          <a:prstGeom prst="ellipse">
            <a:avLst/>
          </a:prstGeom>
          <a:gradFill rotWithShape="1">
            <a:gsLst>
              <a:gs pos="0">
                <a:srgbClr val="CCFF99"/>
              </a:gs>
              <a:gs pos="100000">
                <a:srgbClr val="00CC99"/>
              </a:gs>
            </a:gsLst>
            <a:lin ang="2700000" scaled="1"/>
          </a:gradFill>
          <a:ln w="12700">
            <a:solidFill>
              <a:srgbClr val="333333"/>
            </a:solidFill>
            <a:round/>
            <a:headEnd/>
            <a:tailEnd/>
          </a:ln>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7" name="Oval 136"/>
          <p:cNvSpPr>
            <a:spLocks noChangeArrowheads="1"/>
          </p:cNvSpPr>
          <p:nvPr/>
        </p:nvSpPr>
        <p:spPr bwMode="auto">
          <a:xfrm>
            <a:off x="8085261" y="2298030"/>
            <a:ext cx="395288" cy="395287"/>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endParaRPr kumimoji="0" lang="zh-CN" altLang="en-US" sz="2000"/>
          </a:p>
        </p:txBody>
      </p:sp>
      <p:sp>
        <p:nvSpPr>
          <p:cNvPr id="38" name="Rectangle 144"/>
          <p:cNvSpPr>
            <a:spLocks noChangeArrowheads="1"/>
          </p:cNvSpPr>
          <p:nvPr/>
        </p:nvSpPr>
        <p:spPr bwMode="auto">
          <a:xfrm>
            <a:off x="5375399" y="2232942"/>
            <a:ext cx="1165225" cy="1200329"/>
          </a:xfrm>
          <a:prstGeom prst="rect">
            <a:avLst/>
          </a:prstGeom>
          <a:noFill/>
          <a:ln>
            <a:noFill/>
          </a:ln>
          <a:effectLst>
            <a:outerShdw blurRad="63500" dist="38099" dir="2700000" algn="ctr" rotWithShape="0">
              <a:srgbClr val="FF0000">
                <a:alpha val="5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lnSpc>
                <a:spcPct val="90000"/>
              </a:lnSpc>
            </a:pPr>
            <a:r>
              <a:rPr kumimoji="0" lang="ko-KR" altLang="en-US" sz="4000" b="1">
                <a:solidFill>
                  <a:srgbClr val="FFFFFF"/>
                </a:solidFill>
                <a:latin typeface="Arial Narrow" panose="020B0606020202030204" pitchFamily="34" charset="0"/>
                <a:ea typeface="Gulim" panose="020B0600000101010101" pitchFamily="34" charset="-127"/>
              </a:rPr>
              <a:t>设计</a:t>
            </a:r>
            <a:endParaRPr kumimoji="0" lang="en-US" altLang="ko-KR" sz="4000" b="1">
              <a:solidFill>
                <a:srgbClr val="FFFFFF"/>
              </a:solidFill>
              <a:latin typeface="Arial Narrow" panose="020B0606020202030204" pitchFamily="34" charset="0"/>
              <a:ea typeface="Gulim" panose="020B0600000101010101" pitchFamily="34" charset="-127"/>
            </a:endParaRPr>
          </a:p>
        </p:txBody>
      </p:sp>
      <p:sp>
        <p:nvSpPr>
          <p:cNvPr id="39" name="AutoShape 148"/>
          <p:cNvSpPr>
            <a:spLocks noChangeArrowheads="1"/>
          </p:cNvSpPr>
          <p:nvPr/>
        </p:nvSpPr>
        <p:spPr bwMode="auto">
          <a:xfrm>
            <a:off x="2011486" y="1645567"/>
            <a:ext cx="2927350" cy="608013"/>
          </a:xfrm>
          <a:prstGeom prst="rightArrow">
            <a:avLst>
              <a:gd name="adj1" fmla="val 67944"/>
              <a:gd name="adj2" fmla="val 63705"/>
            </a:avLst>
          </a:prstGeom>
          <a:gradFill rotWithShape="1">
            <a:gsLst>
              <a:gs pos="0">
                <a:srgbClr val="FFFFFF">
                  <a:alpha val="0"/>
                </a:srgbClr>
              </a:gs>
              <a:gs pos="100000">
                <a:srgbClr val="FF9900">
                  <a:alpha val="60001"/>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a:solidFill>
                  <a:srgbClr val="000000"/>
                </a:solidFill>
                <a:latin typeface="微软雅黑" panose="020B0503020204020204" pitchFamily="34" charset="-122"/>
                <a:ea typeface="微软雅黑" panose="020B0503020204020204" pitchFamily="34" charset="-122"/>
              </a:rPr>
              <a:t>感觉</a:t>
            </a:r>
            <a:endParaRPr kumimoji="0" lang="ko-KR" altLang="en-US" sz="2800">
              <a:solidFill>
                <a:srgbClr val="000000"/>
              </a:solidFill>
              <a:latin typeface="微软雅黑" panose="020B0503020204020204" pitchFamily="34" charset="-122"/>
              <a:ea typeface="HY견고딕" pitchFamily="18" charset="-127"/>
            </a:endParaRPr>
          </a:p>
        </p:txBody>
      </p:sp>
      <p:sp>
        <p:nvSpPr>
          <p:cNvPr id="40" name="AutoShape 149"/>
          <p:cNvSpPr>
            <a:spLocks noChangeArrowheads="1"/>
          </p:cNvSpPr>
          <p:nvPr/>
        </p:nvSpPr>
        <p:spPr bwMode="auto">
          <a:xfrm>
            <a:off x="6942261" y="1645567"/>
            <a:ext cx="2927350" cy="609600"/>
          </a:xfrm>
          <a:prstGeom prst="leftArrow">
            <a:avLst>
              <a:gd name="adj1" fmla="val 70065"/>
              <a:gd name="adj2" fmla="val 63539"/>
            </a:avLst>
          </a:prstGeom>
          <a:gradFill rotWithShape="1">
            <a:gsLst>
              <a:gs pos="0">
                <a:srgbClr val="99FF33">
                  <a:alpha val="60001"/>
                </a:srgbClr>
              </a:gs>
              <a:gs pos="100000">
                <a:srgbClr val="FFFF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情感</a:t>
            </a:r>
            <a:endParaRPr kumimoji="0" lang="ko-KR" altLang="en-US" sz="2800" dirty="0">
              <a:solidFill>
                <a:srgbClr val="000000"/>
              </a:solidFill>
              <a:latin typeface="微软雅黑" panose="020B0503020204020204" pitchFamily="34" charset="-122"/>
              <a:ea typeface="HY견고딕" pitchFamily="18" charset="-127"/>
            </a:endParaRPr>
          </a:p>
        </p:txBody>
      </p:sp>
      <p:sp>
        <p:nvSpPr>
          <p:cNvPr id="41" name="Rectangle 151"/>
          <p:cNvSpPr>
            <a:spLocks noChangeArrowheads="1"/>
          </p:cNvSpPr>
          <p:nvPr/>
        </p:nvSpPr>
        <p:spPr bwMode="auto">
          <a:xfrm>
            <a:off x="2471861" y="5579392"/>
            <a:ext cx="17922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听觉</a:t>
            </a:r>
            <a:endParaRPr kumimoji="0" lang="ko-KR" altLang="en-US" sz="2800" dirty="0">
              <a:solidFill>
                <a:srgbClr val="000000"/>
              </a:solidFill>
              <a:latin typeface="微软雅黑" panose="020B0503020204020204" pitchFamily="34" charset="-122"/>
              <a:ea typeface="HY견고딕" pitchFamily="18" charset="-127"/>
            </a:endParaRPr>
          </a:p>
        </p:txBody>
      </p:sp>
      <p:sp>
        <p:nvSpPr>
          <p:cNvPr id="42" name="Rectangle 152"/>
          <p:cNvSpPr>
            <a:spLocks noChangeArrowheads="1"/>
          </p:cNvSpPr>
          <p:nvPr/>
        </p:nvSpPr>
        <p:spPr bwMode="auto">
          <a:xfrm>
            <a:off x="4473699" y="4472568"/>
            <a:ext cx="15462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视觉</a:t>
            </a:r>
            <a:endParaRPr kumimoji="0" lang="ko-KR" altLang="en-US" sz="2800" dirty="0">
              <a:solidFill>
                <a:srgbClr val="000000"/>
              </a:solidFill>
              <a:latin typeface="微软雅黑" panose="020B0503020204020204" pitchFamily="34" charset="-122"/>
              <a:ea typeface="HY견고딕" pitchFamily="18" charset="-127"/>
            </a:endParaRPr>
          </a:p>
        </p:txBody>
      </p:sp>
      <p:sp>
        <p:nvSpPr>
          <p:cNvPr id="43" name="Rectangle 154"/>
          <p:cNvSpPr>
            <a:spLocks noChangeArrowheads="1"/>
          </p:cNvSpPr>
          <p:nvPr/>
        </p:nvSpPr>
        <p:spPr bwMode="auto">
          <a:xfrm>
            <a:off x="7486774" y="5516350"/>
            <a:ext cx="1955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关系融洽</a:t>
            </a:r>
            <a:endParaRPr kumimoji="0" lang="ko-KR" altLang="en-US" sz="2800" dirty="0">
              <a:solidFill>
                <a:srgbClr val="000000"/>
              </a:solidFill>
              <a:latin typeface="微软雅黑" panose="020B0503020204020204" pitchFamily="34" charset="-122"/>
              <a:ea typeface="微软雅黑" panose="020B0503020204020204" pitchFamily="34" charset="-122"/>
            </a:endParaRPr>
          </a:p>
        </p:txBody>
      </p:sp>
      <p:sp>
        <p:nvSpPr>
          <p:cNvPr id="44" name="Rectangle 155"/>
          <p:cNvSpPr>
            <a:spLocks noChangeArrowheads="1"/>
          </p:cNvSpPr>
          <p:nvPr/>
        </p:nvSpPr>
        <p:spPr bwMode="auto">
          <a:xfrm>
            <a:off x="5862918" y="4469055"/>
            <a:ext cx="16094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0" rIns="90000" bIns="0" anchor="ct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沟通顺畅</a:t>
            </a:r>
            <a:endParaRPr kumimoji="0" lang="ko-KR" altLang="en-US" sz="2800" dirty="0">
              <a:solidFill>
                <a:srgbClr val="000000"/>
              </a:solidFill>
              <a:latin typeface="微软雅黑" panose="020B0503020204020204" pitchFamily="34" charset="-122"/>
              <a:ea typeface="HY견고딕" pitchFamily="18" charset="-127"/>
            </a:endParaRPr>
          </a:p>
        </p:txBody>
      </p:sp>
      <p:sp>
        <p:nvSpPr>
          <p:cNvPr id="45" name="Rectangle 152"/>
          <p:cNvSpPr>
            <a:spLocks noChangeArrowheads="1"/>
          </p:cNvSpPr>
          <p:nvPr/>
        </p:nvSpPr>
        <p:spPr bwMode="auto">
          <a:xfrm>
            <a:off x="1320923" y="4293180"/>
            <a:ext cx="15462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a:solidFill>
                  <a:srgbClr val="000000"/>
                </a:solidFill>
                <a:latin typeface="微软雅黑" panose="020B0503020204020204" pitchFamily="34" charset="-122"/>
                <a:ea typeface="微软雅黑" panose="020B0503020204020204" pitchFamily="34" charset="-122"/>
              </a:rPr>
              <a:t>嗅觉</a:t>
            </a:r>
            <a:endParaRPr kumimoji="0" lang="ko-KR" altLang="en-US" sz="2800">
              <a:solidFill>
                <a:srgbClr val="000000"/>
              </a:solidFill>
              <a:latin typeface="微软雅黑" panose="020B0503020204020204" pitchFamily="34" charset="-122"/>
              <a:ea typeface="HY견고딕" pitchFamily="18" charset="-127"/>
            </a:endParaRPr>
          </a:p>
        </p:txBody>
      </p:sp>
      <p:sp>
        <p:nvSpPr>
          <p:cNvPr id="46" name="Rectangle 154"/>
          <p:cNvSpPr>
            <a:spLocks noChangeArrowheads="1"/>
          </p:cNvSpPr>
          <p:nvPr/>
        </p:nvSpPr>
        <p:spPr bwMode="auto">
          <a:xfrm>
            <a:off x="9188574" y="4484980"/>
            <a:ext cx="1955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0" rIns="90000" bIns="0" anchor="ct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r>
              <a:rPr kumimoji="0" lang="zh-CN" altLang="en-US" sz="2800" dirty="0">
                <a:solidFill>
                  <a:srgbClr val="000000"/>
                </a:solidFill>
                <a:latin typeface="微软雅黑" panose="020B0503020204020204" pitchFamily="34" charset="-122"/>
                <a:ea typeface="微软雅黑" panose="020B0503020204020204" pitchFamily="34" charset="-122"/>
              </a:rPr>
              <a:t>使用开心</a:t>
            </a:r>
            <a:endParaRPr kumimoji="0" lang="ko-KR" altLang="en-US"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3433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8" name="AutoShape 22"/>
          <p:cNvSpPr>
            <a:spLocks noChangeAspect="1" noChangeArrowheads="1" noTextEdit="1"/>
          </p:cNvSpPr>
          <p:nvPr/>
        </p:nvSpPr>
        <p:spPr bwMode="gray">
          <a:xfrm flipH="1">
            <a:off x="2229124" y="479697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53" name="Freeform 37"/>
          <p:cNvSpPr>
            <a:spLocks noEditPoints="1"/>
          </p:cNvSpPr>
          <p:nvPr/>
        </p:nvSpPr>
        <p:spPr bwMode="gray">
          <a:xfrm>
            <a:off x="119336" y="4004816"/>
            <a:ext cx="4297363" cy="2919413"/>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9255" name="Oval 39"/>
          <p:cNvSpPr>
            <a:spLocks noChangeArrowheads="1"/>
          </p:cNvSpPr>
          <p:nvPr/>
        </p:nvSpPr>
        <p:spPr bwMode="gray">
          <a:xfrm rot="-723406">
            <a:off x="1706835" y="6009828"/>
            <a:ext cx="1093788" cy="48260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Oval 40"/>
          <p:cNvSpPr>
            <a:spLocks noChangeArrowheads="1"/>
          </p:cNvSpPr>
          <p:nvPr/>
        </p:nvSpPr>
        <p:spPr bwMode="gray">
          <a:xfrm>
            <a:off x="1654449" y="5128765"/>
            <a:ext cx="1296987" cy="123348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57" name="Oval 41"/>
          <p:cNvSpPr>
            <a:spLocks noChangeArrowheads="1"/>
          </p:cNvSpPr>
          <p:nvPr/>
        </p:nvSpPr>
        <p:spPr bwMode="gray">
          <a:xfrm>
            <a:off x="1670324" y="5136704"/>
            <a:ext cx="1266825" cy="122299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58" name="Oval 42"/>
          <p:cNvSpPr>
            <a:spLocks noChangeArrowheads="1"/>
          </p:cNvSpPr>
          <p:nvPr/>
        </p:nvSpPr>
        <p:spPr bwMode="gray">
          <a:xfrm>
            <a:off x="1683023" y="5147815"/>
            <a:ext cx="1204912" cy="112395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59" name="Oval 43"/>
          <p:cNvSpPr>
            <a:spLocks noChangeArrowheads="1"/>
          </p:cNvSpPr>
          <p:nvPr/>
        </p:nvSpPr>
        <p:spPr bwMode="gray">
          <a:xfrm>
            <a:off x="1752873" y="5179566"/>
            <a:ext cx="1073150" cy="928962"/>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60" name="Text Box 44"/>
          <p:cNvSpPr txBox="1">
            <a:spLocks noChangeArrowheads="1"/>
          </p:cNvSpPr>
          <p:nvPr/>
        </p:nvSpPr>
        <p:spPr bwMode="gray">
          <a:xfrm>
            <a:off x="2033860" y="558279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800">
                <a:solidFill>
                  <a:srgbClr val="000000"/>
                </a:solidFill>
              </a:rPr>
              <a:t>UI</a:t>
            </a:r>
            <a:endParaRPr lang="en-US" altLang="zh-CN"/>
          </a:p>
        </p:txBody>
      </p:sp>
      <p:sp>
        <p:nvSpPr>
          <p:cNvPr id="9261" name="Oval 45"/>
          <p:cNvSpPr>
            <a:spLocks noChangeArrowheads="1"/>
          </p:cNvSpPr>
          <p:nvPr/>
        </p:nvSpPr>
        <p:spPr bwMode="gray">
          <a:xfrm rot="-772996">
            <a:off x="303486" y="5570090"/>
            <a:ext cx="862013" cy="439738"/>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3" name="Oval 47"/>
          <p:cNvSpPr>
            <a:spLocks noChangeArrowheads="1"/>
          </p:cNvSpPr>
          <p:nvPr/>
        </p:nvSpPr>
        <p:spPr bwMode="gray">
          <a:xfrm>
            <a:off x="239986" y="4854128"/>
            <a:ext cx="1044575" cy="104140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64" name="Oval 48"/>
          <p:cNvSpPr>
            <a:spLocks noChangeArrowheads="1"/>
          </p:cNvSpPr>
          <p:nvPr/>
        </p:nvSpPr>
        <p:spPr bwMode="gray">
          <a:xfrm>
            <a:off x="254274" y="4860478"/>
            <a:ext cx="1017587" cy="1014412"/>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65" name="Oval 49"/>
          <p:cNvSpPr>
            <a:spLocks noChangeArrowheads="1"/>
          </p:cNvSpPr>
          <p:nvPr/>
        </p:nvSpPr>
        <p:spPr bwMode="gray">
          <a:xfrm>
            <a:off x="263799" y="4870004"/>
            <a:ext cx="968375" cy="94932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66" name="Oval 50"/>
          <p:cNvSpPr>
            <a:spLocks noChangeArrowheads="1"/>
          </p:cNvSpPr>
          <p:nvPr/>
        </p:nvSpPr>
        <p:spPr bwMode="gray">
          <a:xfrm>
            <a:off x="317773" y="4896990"/>
            <a:ext cx="862012" cy="769938"/>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67" name="Text Box 51"/>
          <p:cNvSpPr txBox="1">
            <a:spLocks noChangeArrowheads="1"/>
          </p:cNvSpPr>
          <p:nvPr/>
        </p:nvSpPr>
        <p:spPr bwMode="gray">
          <a:xfrm>
            <a:off x="239985" y="5181153"/>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a:solidFill>
                  <a:srgbClr val="000000"/>
                </a:solidFill>
              </a:rPr>
              <a:t>软件编码</a:t>
            </a:r>
            <a:endParaRPr lang="zh-CN" altLang="en-US" sz="1200" b="1"/>
          </a:p>
        </p:txBody>
      </p:sp>
      <p:sp>
        <p:nvSpPr>
          <p:cNvPr id="9268" name="Oval 52"/>
          <p:cNvSpPr>
            <a:spLocks noChangeArrowheads="1"/>
          </p:cNvSpPr>
          <p:nvPr/>
        </p:nvSpPr>
        <p:spPr bwMode="gray">
          <a:xfrm>
            <a:off x="168549" y="4300091"/>
            <a:ext cx="695325" cy="385763"/>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Oval 53"/>
          <p:cNvSpPr>
            <a:spLocks noChangeArrowheads="1"/>
          </p:cNvSpPr>
          <p:nvPr/>
        </p:nvSpPr>
        <p:spPr bwMode="gray">
          <a:xfrm>
            <a:off x="227286" y="3861941"/>
            <a:ext cx="777875" cy="73977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0" name="Oval 54"/>
          <p:cNvSpPr>
            <a:spLocks noChangeArrowheads="1"/>
          </p:cNvSpPr>
          <p:nvPr/>
        </p:nvSpPr>
        <p:spPr bwMode="gray">
          <a:xfrm>
            <a:off x="236811" y="3865115"/>
            <a:ext cx="760413" cy="72390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1" name="Oval 55"/>
          <p:cNvSpPr>
            <a:spLocks noChangeArrowheads="1"/>
          </p:cNvSpPr>
          <p:nvPr/>
        </p:nvSpPr>
        <p:spPr bwMode="gray">
          <a:xfrm>
            <a:off x="244748" y="3873054"/>
            <a:ext cx="723900" cy="67468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2" name="Oval 56"/>
          <p:cNvSpPr>
            <a:spLocks noChangeArrowheads="1"/>
          </p:cNvSpPr>
          <p:nvPr/>
        </p:nvSpPr>
        <p:spPr bwMode="gray">
          <a:xfrm>
            <a:off x="286024" y="3892104"/>
            <a:ext cx="644525" cy="547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3" name="Text Box 57"/>
          <p:cNvSpPr txBox="1">
            <a:spLocks noChangeArrowheads="1"/>
          </p:cNvSpPr>
          <p:nvPr/>
        </p:nvSpPr>
        <p:spPr bwMode="gray">
          <a:xfrm>
            <a:off x="265385" y="411435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b="1"/>
              <a:t>flash</a:t>
            </a:r>
          </a:p>
        </p:txBody>
      </p:sp>
      <p:sp>
        <p:nvSpPr>
          <p:cNvPr id="9274" name="Oval 58"/>
          <p:cNvSpPr>
            <a:spLocks noChangeArrowheads="1"/>
          </p:cNvSpPr>
          <p:nvPr/>
        </p:nvSpPr>
        <p:spPr bwMode="gray">
          <a:xfrm>
            <a:off x="1132160" y="3958778"/>
            <a:ext cx="522288" cy="16510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5" name="Oval 59"/>
          <p:cNvSpPr>
            <a:spLocks noChangeArrowheads="1"/>
          </p:cNvSpPr>
          <p:nvPr/>
        </p:nvSpPr>
        <p:spPr bwMode="gray">
          <a:xfrm>
            <a:off x="1225823" y="3573016"/>
            <a:ext cx="519112" cy="49371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6" name="Oval 60"/>
          <p:cNvSpPr>
            <a:spLocks noChangeArrowheads="1"/>
          </p:cNvSpPr>
          <p:nvPr/>
        </p:nvSpPr>
        <p:spPr bwMode="gray">
          <a:xfrm>
            <a:off x="1232173" y="3574603"/>
            <a:ext cx="506412" cy="48260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7" name="Oval 61"/>
          <p:cNvSpPr>
            <a:spLocks noChangeArrowheads="1"/>
          </p:cNvSpPr>
          <p:nvPr/>
        </p:nvSpPr>
        <p:spPr bwMode="gray">
          <a:xfrm>
            <a:off x="1236935" y="3579365"/>
            <a:ext cx="482600" cy="450850"/>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8" name="Oval 62"/>
          <p:cNvSpPr>
            <a:spLocks noChangeArrowheads="1"/>
          </p:cNvSpPr>
          <p:nvPr/>
        </p:nvSpPr>
        <p:spPr bwMode="gray">
          <a:xfrm>
            <a:off x="1265511" y="3593654"/>
            <a:ext cx="428625" cy="36353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279" name="Text Box 63"/>
          <p:cNvSpPr txBox="1">
            <a:spLocks noChangeArrowheads="1"/>
          </p:cNvSpPr>
          <p:nvPr/>
        </p:nvSpPr>
        <p:spPr bwMode="gray">
          <a:xfrm>
            <a:off x="1200423" y="3700015"/>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00"/>
                </a:solidFill>
              </a:rPr>
              <a:t>平面</a:t>
            </a:r>
            <a:endParaRPr lang="zh-CN" altLang="en-US" dirty="0"/>
          </a:p>
        </p:txBody>
      </p:sp>
      <p:sp>
        <p:nvSpPr>
          <p:cNvPr id="30" name="文本框 29"/>
          <p:cNvSpPr txBox="1"/>
          <p:nvPr/>
        </p:nvSpPr>
        <p:spPr>
          <a:xfrm>
            <a:off x="1763734" y="127132"/>
            <a:ext cx="4968414" cy="584775"/>
          </a:xfrm>
          <a:prstGeom prst="rect">
            <a:avLst/>
          </a:prstGeom>
          <a:noFill/>
        </p:spPr>
        <p:txBody>
          <a:bodyPr wrap="square" rtlCol="0">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UI</a:t>
            </a:r>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设计的发展阶段</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9219" name="Rectangle 3"/>
          <p:cNvSpPr>
            <a:spLocks noGrp="1" noChangeArrowheads="1"/>
          </p:cNvSpPr>
          <p:nvPr>
            <p:ph idx="4294967295"/>
          </p:nvPr>
        </p:nvSpPr>
        <p:spPr>
          <a:xfrm>
            <a:off x="1863552" y="1124744"/>
            <a:ext cx="9489032" cy="4537083"/>
          </a:xfrm>
        </p:spPr>
        <p:txBody>
          <a:bodyPr>
            <a:noAutofit/>
          </a:bodyPr>
          <a:lstStyle/>
          <a:p>
            <a:pPr>
              <a:lnSpc>
                <a:spcPct val="130000"/>
              </a:lnSpc>
              <a:spcBef>
                <a:spcPts val="600"/>
              </a:spcBef>
            </a:pPr>
            <a:r>
              <a:rPr lang="en-US" altLang="zh-CN" sz="2400" b="1" dirty="0" smtClean="0">
                <a:latin typeface="微软雅黑" panose="020B0503020204020204" pitchFamily="34" charset="-122"/>
                <a:ea typeface="微软雅黑" panose="020B0503020204020204" pitchFamily="34" charset="-122"/>
              </a:rPr>
              <a:t>2000</a:t>
            </a:r>
            <a:r>
              <a:rPr lang="zh-CN" altLang="en-US" sz="2400" b="1" dirty="0">
                <a:latin typeface="微软雅黑" panose="020B0503020204020204" pitchFamily="34" charset="-122"/>
                <a:ea typeface="微软雅黑" panose="020B0503020204020204" pitchFamily="34" charset="-122"/>
              </a:rPr>
              <a:t>之前</a:t>
            </a:r>
            <a:r>
              <a:rPr lang="zh-CN" altLang="en-US" sz="2400" dirty="0" smtClean="0">
                <a:latin typeface="微软雅黑" panose="020B0503020204020204" pitchFamily="34" charset="-122"/>
                <a:ea typeface="微软雅黑" panose="020B0503020204020204" pitchFamily="34" charset="-122"/>
              </a:rPr>
              <a:t> 国内</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设计刚开始萌芽</a:t>
            </a:r>
            <a:r>
              <a:rPr lang="zh-CN" altLang="en-US" sz="2400" dirty="0" smtClean="0">
                <a:latin typeface="微软雅黑" panose="020B0503020204020204" pitchFamily="34" charset="-122"/>
                <a:ea typeface="微软雅黑" panose="020B0503020204020204" pitchFamily="34" charset="-122"/>
              </a:rPr>
              <a:t>，做</a:t>
            </a:r>
            <a:r>
              <a:rPr lang="en-US" altLang="zh-CN" sz="2400" dirty="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等于做平面设计</a:t>
            </a:r>
            <a:r>
              <a:rPr lang="zh-CN" altLang="en-US" sz="2400" dirty="0" smtClean="0">
                <a:latin typeface="微软雅黑" panose="020B0503020204020204" pitchFamily="34" charset="-122"/>
                <a:ea typeface="微软雅黑" panose="020B0503020204020204" pitchFamily="34" charset="-122"/>
              </a:rPr>
              <a:t>，随着</a:t>
            </a:r>
            <a:r>
              <a:rPr lang="en-US" altLang="zh-CN" sz="2400" dirty="0">
                <a:latin typeface="微软雅黑" panose="020B0503020204020204" pitchFamily="34" charset="-122"/>
                <a:ea typeface="微软雅黑" panose="020B0503020204020204" pitchFamily="34" charset="-122"/>
              </a:rPr>
              <a:t>flash</a:t>
            </a:r>
            <a:r>
              <a:rPr lang="zh-CN" altLang="en-US" sz="2400" dirty="0">
                <a:latin typeface="微软雅黑" panose="020B0503020204020204" pitchFamily="34" charset="-122"/>
                <a:ea typeface="微软雅黑" panose="020B0503020204020204" pitchFamily="34" charset="-122"/>
              </a:rPr>
              <a:t>的流行，一部分美术设计师</a:t>
            </a:r>
            <a:r>
              <a:rPr lang="zh-CN" altLang="en-US" sz="2400" dirty="0" smtClean="0">
                <a:latin typeface="微软雅黑" panose="020B0503020204020204" pitchFamily="34" charset="-122"/>
                <a:ea typeface="微软雅黑" panose="020B0503020204020204" pitchFamily="34" charset="-122"/>
              </a:rPr>
              <a:t>开始思考</a:t>
            </a:r>
            <a:r>
              <a:rPr lang="zh-CN" altLang="en-US" sz="2400" dirty="0">
                <a:latin typeface="微软雅黑" panose="020B0503020204020204" pitchFamily="34" charset="-122"/>
                <a:ea typeface="微软雅黑" panose="020B0503020204020204" pitchFamily="34" charset="-122"/>
              </a:rPr>
              <a:t>互动性</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30000"/>
              </a:lnSpc>
              <a:spcBef>
                <a:spcPts val="600"/>
              </a:spcBef>
            </a:pPr>
            <a:r>
              <a:rPr lang="en-US" altLang="zh-CN" sz="2400" b="1" dirty="0" smtClean="0">
                <a:latin typeface="微软雅黑" panose="020B0503020204020204" pitchFamily="34" charset="-122"/>
                <a:ea typeface="微软雅黑" panose="020B0503020204020204" pitchFamily="34" charset="-122"/>
              </a:rPr>
              <a:t>2002</a:t>
            </a:r>
            <a:r>
              <a:rPr lang="zh-CN" altLang="en-US" sz="2400" b="1" dirty="0" smtClean="0">
                <a:latin typeface="微软雅黑" panose="020B0503020204020204" pitchFamily="34" charset="-122"/>
                <a:ea typeface="微软雅黑" panose="020B0503020204020204" pitchFamily="34" charset="-122"/>
              </a:rPr>
              <a:t>年</a:t>
            </a:r>
            <a:r>
              <a:rPr lang="zh-CN" altLang="en-US" sz="2400" dirty="0" smtClean="0">
                <a:latin typeface="微软雅黑" panose="020B0503020204020204" pitchFamily="34" charset="-122"/>
                <a:ea typeface="微软雅黑" panose="020B0503020204020204" pitchFamily="34" charset="-122"/>
              </a:rPr>
              <a:t> 一些</a:t>
            </a:r>
            <a:r>
              <a:rPr lang="zh-CN" altLang="en-US" sz="2400" dirty="0">
                <a:latin typeface="微软雅黑" panose="020B0503020204020204" pitchFamily="34" charset="-122"/>
                <a:ea typeface="微软雅黑" panose="020B0503020204020204" pitchFamily="34" charset="-122"/>
              </a:rPr>
              <a:t>企业开始重视到</a:t>
            </a:r>
            <a:r>
              <a:rPr lang="en-US" altLang="zh-CN" sz="2400" dirty="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设计的重要性</a:t>
            </a:r>
            <a:r>
              <a:rPr lang="zh-CN" altLang="en-US" sz="2400" dirty="0" smtClean="0">
                <a:latin typeface="微软雅黑" panose="020B0503020204020204" pitchFamily="34" charset="-122"/>
                <a:ea typeface="微软雅黑" panose="020B0503020204020204" pitchFamily="34" charset="-122"/>
              </a:rPr>
              <a:t>，把 </a:t>
            </a:r>
            <a:r>
              <a:rPr lang="en-US" altLang="zh-CN" sz="2400" dirty="0" smtClean="0">
                <a:latin typeface="微软雅黑" panose="020B0503020204020204" pitchFamily="34" charset="-122"/>
                <a:ea typeface="微软雅黑" panose="020B0503020204020204" pitchFamily="34" charset="-122"/>
              </a:rPr>
              <a:t>UI</a:t>
            </a:r>
            <a:r>
              <a:rPr lang="zh-CN" altLang="en-US" sz="2400" dirty="0" smtClean="0">
                <a:latin typeface="微软雅黑" panose="020B0503020204020204" pitchFamily="34" charset="-122"/>
                <a:ea typeface="微软雅黑" panose="020B0503020204020204" pitchFamily="34" charset="-122"/>
              </a:rPr>
              <a:t>从</a:t>
            </a:r>
            <a:r>
              <a:rPr lang="zh-CN" altLang="en-US" sz="2400" dirty="0">
                <a:latin typeface="微软雅黑" panose="020B0503020204020204" pitchFamily="34" charset="-122"/>
                <a:ea typeface="微软雅黑" panose="020B0503020204020204" pitchFamily="34" charset="-122"/>
              </a:rPr>
              <a:t>软件编码团队里提出来，开始</a:t>
            </a:r>
            <a:r>
              <a:rPr lang="zh-CN" altLang="en-US" sz="2400" dirty="0" smtClean="0">
                <a:latin typeface="微软雅黑" panose="020B0503020204020204" pitchFamily="34" charset="-122"/>
                <a:ea typeface="微软雅黑" panose="020B0503020204020204" pitchFamily="34" charset="-122"/>
              </a:rPr>
              <a:t>有专门</a:t>
            </a:r>
            <a:r>
              <a:rPr lang="zh-CN" altLang="en-US" sz="2400" dirty="0">
                <a:latin typeface="微软雅黑" panose="020B0503020204020204" pitchFamily="34" charset="-122"/>
                <a:ea typeface="微软雅黑" panose="020B0503020204020204" pitchFamily="34" charset="-122"/>
              </a:rPr>
              <a:t>针对软件产品的图形设计师和交互设计师</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30000"/>
              </a:lnSpc>
              <a:spcBef>
                <a:spcPts val="600"/>
              </a:spcBef>
            </a:pPr>
            <a:r>
              <a:rPr lang="en-US" altLang="zh-CN" sz="2400" b="1" dirty="0" smtClean="0">
                <a:latin typeface="微软雅黑" panose="020B0503020204020204" pitchFamily="34" charset="-122"/>
                <a:ea typeface="微软雅黑" panose="020B0503020204020204" pitchFamily="34" charset="-122"/>
              </a:rPr>
              <a:t>2004</a:t>
            </a:r>
            <a:r>
              <a:rPr lang="zh-CN" altLang="en-US" sz="2400" b="1" dirty="0" smtClean="0">
                <a:latin typeface="微软雅黑" panose="020B0503020204020204" pitchFamily="34" charset="-122"/>
                <a:ea typeface="微软雅黑" panose="020B0503020204020204" pitchFamily="34" charset="-122"/>
              </a:rPr>
              <a:t>年</a:t>
            </a:r>
            <a:r>
              <a:rPr lang="zh-CN" altLang="en-US" sz="2400" dirty="0" smtClean="0">
                <a:latin typeface="微软雅黑" panose="020B0503020204020204" pitchFamily="34" charset="-122"/>
                <a:ea typeface="微软雅黑" panose="020B0503020204020204" pitchFamily="34" charset="-122"/>
              </a:rPr>
              <a:t> 随着</a:t>
            </a:r>
            <a:r>
              <a:rPr lang="zh-CN" altLang="en-US" sz="2400" dirty="0">
                <a:latin typeface="微软雅黑" panose="020B0503020204020204" pitchFamily="34" charset="-122"/>
                <a:ea typeface="微软雅黑" panose="020B0503020204020204" pitchFamily="34" charset="-122"/>
              </a:rPr>
              <a:t>手机，电脑附加软件，</a:t>
            </a:r>
            <a:r>
              <a:rPr lang="en-US" altLang="zh-CN" sz="2400" dirty="0">
                <a:latin typeface="微软雅黑" panose="020B0503020204020204" pitchFamily="34" charset="-122"/>
                <a:ea typeface="微软雅黑" panose="020B0503020204020204" pitchFamily="34" charset="-122"/>
              </a:rPr>
              <a:t>MP3</a:t>
            </a:r>
            <a:r>
              <a:rPr lang="zh-CN" altLang="en-US" sz="2400" dirty="0">
                <a:latin typeface="微软雅黑" panose="020B0503020204020204" pitchFamily="34" charset="-122"/>
                <a:ea typeface="微软雅黑" panose="020B0503020204020204" pitchFamily="34" charset="-122"/>
              </a:rPr>
              <a:t>等大量产品上市，</a:t>
            </a:r>
            <a:r>
              <a:rPr lang="en-US" altLang="zh-CN" sz="2400" dirty="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设计也开始被提升到一个新的高度和重视程度</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30000"/>
              </a:lnSpc>
              <a:spcBef>
                <a:spcPts val="600"/>
              </a:spcBef>
            </a:pPr>
            <a:r>
              <a:rPr lang="en-US" altLang="zh-CN" sz="2400" b="1" dirty="0" smtClean="0">
                <a:latin typeface="微软雅黑" panose="020B0503020204020204" pitchFamily="34" charset="-122"/>
                <a:ea typeface="微软雅黑" panose="020B0503020204020204" pitchFamily="34" charset="-122"/>
              </a:rPr>
              <a:t>2005</a:t>
            </a:r>
            <a:r>
              <a:rPr lang="zh-CN" altLang="en-US" sz="2400" b="1" dirty="0" smtClean="0">
                <a:latin typeface="微软雅黑" panose="020B0503020204020204" pitchFamily="34" charset="-122"/>
                <a:ea typeface="微软雅黑" panose="020B0503020204020204" pitchFamily="34" charset="-122"/>
              </a:rPr>
              <a:t>年</a:t>
            </a:r>
            <a:r>
              <a:rPr lang="zh-CN" altLang="en-US" sz="2400" dirty="0" smtClean="0">
                <a:latin typeface="微软雅黑" panose="020B0503020204020204" pitchFamily="34" charset="-122"/>
                <a:ea typeface="微软雅黑" panose="020B0503020204020204" pitchFamily="34" charset="-122"/>
              </a:rPr>
              <a:t> 国内</a:t>
            </a:r>
            <a:r>
              <a:rPr lang="zh-CN" altLang="en-US" sz="2400" dirty="0">
                <a:latin typeface="微软雅黑" panose="020B0503020204020204" pitchFamily="34" charset="-122"/>
                <a:ea typeface="微软雅黑" panose="020B0503020204020204" pitchFamily="34" charset="-122"/>
              </a:rPr>
              <a:t>的</a:t>
            </a:r>
            <a:r>
              <a:rPr lang="en-US" altLang="zh-CN" sz="2400" dirty="0">
                <a:latin typeface="微软雅黑" panose="020B0503020204020204" pitchFamily="34" charset="-122"/>
                <a:ea typeface="微软雅黑" panose="020B0503020204020204" pitchFamily="34" charset="-122"/>
              </a:rPr>
              <a:t>UI</a:t>
            </a:r>
            <a:r>
              <a:rPr lang="zh-CN" altLang="en-US" sz="2400" dirty="0" smtClean="0">
                <a:latin typeface="微软雅黑" panose="020B0503020204020204" pitchFamily="34" charset="-122"/>
                <a:ea typeface="微软雅黑" panose="020B0503020204020204" pitchFamily="34" charset="-122"/>
              </a:rPr>
              <a:t>设计</a:t>
            </a:r>
            <a:r>
              <a:rPr lang="zh-CN" altLang="en-US" sz="2400" dirty="0">
                <a:latin typeface="微软雅黑" panose="020B0503020204020204" pitchFamily="34" charset="-122"/>
                <a:ea typeface="微软雅黑" panose="020B0503020204020204" pitchFamily="34" charset="-122"/>
              </a:rPr>
              <a:t>开始</a:t>
            </a:r>
            <a:r>
              <a:rPr lang="zh-CN" altLang="en-US" sz="2400" dirty="0" smtClean="0">
                <a:latin typeface="微软雅黑" panose="020B0503020204020204" pitchFamily="34" charset="-122"/>
                <a:ea typeface="微软雅黑" panose="020B0503020204020204" pitchFamily="34" charset="-122"/>
              </a:rPr>
              <a:t>成熟，</a:t>
            </a:r>
            <a:r>
              <a:rPr lang="zh-CN" altLang="en-US" sz="2400" dirty="0">
                <a:latin typeface="微软雅黑" panose="020B0503020204020204" pitchFamily="34" charset="-122"/>
                <a:ea typeface="微软雅黑" panose="020B0503020204020204" pitchFamily="34" charset="-122"/>
              </a:rPr>
              <a:t>有了专门的职业</a:t>
            </a:r>
            <a:r>
              <a:rPr lang="zh-CN" altLang="en-US" sz="2400" dirty="0" smtClean="0">
                <a:latin typeface="微软雅黑" panose="020B0503020204020204" pitchFamily="34" charset="-122"/>
                <a:ea typeface="微软雅黑" panose="020B0503020204020204" pitchFamily="34" charset="-122"/>
              </a:rPr>
              <a:t>分工。</a:t>
            </a:r>
            <a:r>
              <a:rPr lang="en-US" altLang="zh-CN" sz="2400" dirty="0" smtClean="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设计师越来越多，设立</a:t>
            </a:r>
            <a:r>
              <a:rPr lang="en-US" altLang="zh-CN" sz="2400" dirty="0">
                <a:latin typeface="微软雅黑" panose="020B0503020204020204" pitchFamily="34" charset="-122"/>
                <a:ea typeface="微软雅黑" panose="020B0503020204020204" pitchFamily="34" charset="-122"/>
              </a:rPr>
              <a:t>UI</a:t>
            </a:r>
            <a:r>
              <a:rPr lang="zh-CN" altLang="en-US" sz="2400" dirty="0">
                <a:latin typeface="微软雅黑" panose="020B0503020204020204" pitchFamily="34" charset="-122"/>
                <a:ea typeface="微软雅黑" panose="020B0503020204020204" pitchFamily="34" charset="-122"/>
              </a:rPr>
              <a:t>部门的企业越来越</a:t>
            </a:r>
            <a:r>
              <a:rPr lang="zh-CN" altLang="en-US" sz="2400" dirty="0" smtClean="0">
                <a:latin typeface="微软雅黑" panose="020B0503020204020204" pitchFamily="34" charset="-122"/>
                <a:ea typeface="微软雅黑" panose="020B0503020204020204" pitchFamily="34" charset="-122"/>
              </a:rPr>
              <a:t>普遍。</a:t>
            </a:r>
            <a:endParaRPr lang="zh-CN" altLang="en-US" sz="24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600056" y="5620870"/>
            <a:ext cx="4608512" cy="523220"/>
          </a:xfrm>
          <a:prstGeom prst="rect">
            <a:avLst/>
          </a:prstGeom>
          <a:noFill/>
        </p:spPr>
        <p:txBody>
          <a:bodyPr wrap="square" rtlCol="0">
            <a:spAutoFit/>
          </a:bodyPr>
          <a:lstStyle/>
          <a:p>
            <a:r>
              <a:rPr lang="zh-CN" altLang="en-US" sz="2800" dirty="0">
                <a:solidFill>
                  <a:srgbClr val="FF6600"/>
                </a:solidFill>
                <a:latin typeface="微软雅黑" panose="020B0503020204020204" pitchFamily="34" charset="-122"/>
                <a:ea typeface="微软雅黑" panose="020B0503020204020204" pitchFamily="34" charset="-122"/>
              </a:rPr>
              <a:t>一个“</a:t>
            </a:r>
            <a:r>
              <a:rPr lang="en-US" altLang="zh-CN" sz="2800" dirty="0">
                <a:solidFill>
                  <a:srgbClr val="FF6600"/>
                </a:solidFill>
                <a:latin typeface="微软雅黑" panose="020B0503020204020204" pitchFamily="34" charset="-122"/>
                <a:ea typeface="微软雅黑" panose="020B0503020204020204" pitchFamily="34" charset="-122"/>
              </a:rPr>
              <a:t>UI”</a:t>
            </a:r>
            <a:r>
              <a:rPr lang="zh-CN" altLang="en-US" sz="2800" dirty="0">
                <a:solidFill>
                  <a:srgbClr val="FF6600"/>
                </a:solidFill>
                <a:latin typeface="微软雅黑" panose="020B0503020204020204" pitchFamily="34" charset="-122"/>
                <a:ea typeface="微软雅黑" panose="020B0503020204020204" pitchFamily="34" charset="-122"/>
              </a:rPr>
              <a:t>大时代已经到来。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36" name="AutoShape 40"/>
          <p:cNvSpPr>
            <a:spLocks noChangeArrowheads="1"/>
          </p:cNvSpPr>
          <p:nvPr/>
        </p:nvSpPr>
        <p:spPr bwMode="gray">
          <a:xfrm>
            <a:off x="4675188" y="3368676"/>
            <a:ext cx="400050" cy="449263"/>
          </a:xfrm>
          <a:prstGeom prst="chevron">
            <a:avLst>
              <a:gd name="adj" fmla="val 52514"/>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7" name="AutoShape 41"/>
          <p:cNvSpPr>
            <a:spLocks noChangeArrowheads="1"/>
          </p:cNvSpPr>
          <p:nvPr/>
        </p:nvSpPr>
        <p:spPr bwMode="gray">
          <a:xfrm>
            <a:off x="7137401" y="3368676"/>
            <a:ext cx="398463" cy="449263"/>
          </a:xfrm>
          <a:prstGeom prst="chevron">
            <a:avLst>
              <a:gd name="adj" fmla="val 52514"/>
            </a:avLst>
          </a:prstGeom>
          <a:solidFill>
            <a:schemeClr val="hlink"/>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738" name="Oval 42"/>
          <p:cNvSpPr>
            <a:spLocks noChangeArrowheads="1"/>
          </p:cNvSpPr>
          <p:nvPr/>
        </p:nvSpPr>
        <p:spPr bwMode="gray">
          <a:xfrm>
            <a:off x="7745414" y="3333632"/>
            <a:ext cx="259766" cy="51935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739" name="Oval 43"/>
          <p:cNvSpPr>
            <a:spLocks noChangeArrowheads="1"/>
          </p:cNvSpPr>
          <p:nvPr/>
        </p:nvSpPr>
        <p:spPr bwMode="gray">
          <a:xfrm>
            <a:off x="7745414" y="3333632"/>
            <a:ext cx="1703387" cy="519351"/>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0" name="Oval 44"/>
          <p:cNvSpPr>
            <a:spLocks noChangeArrowheads="1"/>
          </p:cNvSpPr>
          <p:nvPr/>
        </p:nvSpPr>
        <p:spPr bwMode="gray">
          <a:xfrm>
            <a:off x="7856539" y="3334424"/>
            <a:ext cx="1481137" cy="51935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1" name="Oval 45"/>
          <p:cNvSpPr>
            <a:spLocks noChangeArrowheads="1"/>
          </p:cNvSpPr>
          <p:nvPr/>
        </p:nvSpPr>
        <p:spPr bwMode="gray">
          <a:xfrm>
            <a:off x="7881939" y="3342362"/>
            <a:ext cx="1481137" cy="519351"/>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2" name="Oval 46"/>
          <p:cNvSpPr>
            <a:spLocks noChangeArrowheads="1"/>
          </p:cNvSpPr>
          <p:nvPr/>
        </p:nvSpPr>
        <p:spPr bwMode="gray">
          <a:xfrm>
            <a:off x="7935914" y="3332837"/>
            <a:ext cx="1335087" cy="519351"/>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3" name="Oval 47"/>
          <p:cNvSpPr>
            <a:spLocks noChangeArrowheads="1"/>
          </p:cNvSpPr>
          <p:nvPr/>
        </p:nvSpPr>
        <p:spPr bwMode="gray">
          <a:xfrm>
            <a:off x="2819400" y="3328868"/>
            <a:ext cx="259766" cy="51935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744" name="Oval 48"/>
          <p:cNvSpPr>
            <a:spLocks noChangeArrowheads="1"/>
          </p:cNvSpPr>
          <p:nvPr/>
        </p:nvSpPr>
        <p:spPr bwMode="gray">
          <a:xfrm>
            <a:off x="2819400" y="3328868"/>
            <a:ext cx="259766" cy="51935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745" name="Oval 49"/>
          <p:cNvSpPr>
            <a:spLocks noChangeArrowheads="1"/>
          </p:cNvSpPr>
          <p:nvPr/>
        </p:nvSpPr>
        <p:spPr bwMode="gray">
          <a:xfrm>
            <a:off x="2930525" y="3328074"/>
            <a:ext cx="1481138" cy="519351"/>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6" name="Oval 50"/>
          <p:cNvSpPr>
            <a:spLocks noChangeArrowheads="1"/>
          </p:cNvSpPr>
          <p:nvPr/>
        </p:nvSpPr>
        <p:spPr bwMode="gray">
          <a:xfrm>
            <a:off x="2932114" y="3331249"/>
            <a:ext cx="1481137" cy="519351"/>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47" name="Oval 51"/>
          <p:cNvSpPr>
            <a:spLocks noChangeArrowheads="1"/>
          </p:cNvSpPr>
          <p:nvPr/>
        </p:nvSpPr>
        <p:spPr bwMode="gray">
          <a:xfrm>
            <a:off x="3005138" y="3329662"/>
            <a:ext cx="1333500" cy="519351"/>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29748" name="Group 52"/>
          <p:cNvGrpSpPr>
            <a:grpSpLocks/>
          </p:cNvGrpSpPr>
          <p:nvPr/>
        </p:nvGrpSpPr>
        <p:grpSpPr bwMode="auto">
          <a:xfrm>
            <a:off x="3025775" y="2947989"/>
            <a:ext cx="1290638" cy="1277937"/>
            <a:chOff x="4166" y="1706"/>
            <a:chExt cx="1252" cy="1252"/>
          </a:xfrm>
        </p:grpSpPr>
        <p:sp>
          <p:nvSpPr>
            <p:cNvPr id="29749" name="Oval 5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50" name="Oval 5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51" name="Oval 5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52" name="Oval 5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9753" name="Oval 57"/>
          <p:cNvSpPr>
            <a:spLocks noChangeArrowheads="1"/>
          </p:cNvSpPr>
          <p:nvPr/>
        </p:nvSpPr>
        <p:spPr bwMode="gray">
          <a:xfrm>
            <a:off x="5283200" y="3333632"/>
            <a:ext cx="259766" cy="51935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754" name="Oval 58"/>
          <p:cNvSpPr>
            <a:spLocks noChangeArrowheads="1"/>
          </p:cNvSpPr>
          <p:nvPr/>
        </p:nvSpPr>
        <p:spPr bwMode="gray">
          <a:xfrm>
            <a:off x="5283200" y="3333632"/>
            <a:ext cx="259766" cy="519351"/>
          </a:xfrm>
          <a:prstGeom prst="ellipse">
            <a:avLst/>
          </a:prstGeom>
          <a:gradFill rotWithShape="1">
            <a:gsLst>
              <a:gs pos="0">
                <a:schemeClr val="accent1">
                  <a:alpha val="32001"/>
                </a:schemeClr>
              </a:gs>
              <a:gs pos="100000">
                <a:schemeClr val="accent1">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29755" name="Oval 59"/>
          <p:cNvSpPr>
            <a:spLocks noChangeArrowheads="1"/>
          </p:cNvSpPr>
          <p:nvPr/>
        </p:nvSpPr>
        <p:spPr bwMode="gray">
          <a:xfrm>
            <a:off x="5394325" y="3334424"/>
            <a:ext cx="1481138" cy="51935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56" name="Oval 60"/>
          <p:cNvSpPr>
            <a:spLocks noChangeArrowheads="1"/>
          </p:cNvSpPr>
          <p:nvPr/>
        </p:nvSpPr>
        <p:spPr bwMode="gray">
          <a:xfrm>
            <a:off x="5395914" y="3336012"/>
            <a:ext cx="1481137" cy="519351"/>
          </a:xfrm>
          <a:prstGeom prst="ellipse">
            <a:avLst/>
          </a:prstGeom>
          <a:gradFill rotWithShape="1">
            <a:gsLst>
              <a:gs pos="0">
                <a:schemeClr val="accent1">
                  <a:gamma/>
                  <a:shade val="63529"/>
                  <a:invGamma/>
                </a:schemeClr>
              </a:gs>
              <a:gs pos="100000">
                <a:schemeClr val="accent1">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29757" name="Oval 61"/>
          <p:cNvSpPr>
            <a:spLocks noChangeArrowheads="1"/>
          </p:cNvSpPr>
          <p:nvPr/>
        </p:nvSpPr>
        <p:spPr bwMode="gray">
          <a:xfrm>
            <a:off x="5467350" y="3332837"/>
            <a:ext cx="1333500" cy="519351"/>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grpSp>
        <p:nvGrpSpPr>
          <p:cNvPr id="29758" name="Group 62"/>
          <p:cNvGrpSpPr>
            <a:grpSpLocks/>
          </p:cNvGrpSpPr>
          <p:nvPr/>
        </p:nvGrpSpPr>
        <p:grpSpPr bwMode="auto">
          <a:xfrm>
            <a:off x="5489575" y="2947989"/>
            <a:ext cx="1290638" cy="1277937"/>
            <a:chOff x="4166" y="1706"/>
            <a:chExt cx="1252" cy="1252"/>
          </a:xfrm>
        </p:grpSpPr>
        <p:sp>
          <p:nvSpPr>
            <p:cNvPr id="29759" name="Oval 6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0" name="Oval 6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1" name="Oval 6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2" name="Oval 66"/>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29763" name="Group 67"/>
          <p:cNvGrpSpPr>
            <a:grpSpLocks/>
          </p:cNvGrpSpPr>
          <p:nvPr/>
        </p:nvGrpSpPr>
        <p:grpSpPr bwMode="auto">
          <a:xfrm>
            <a:off x="7959726" y="2947989"/>
            <a:ext cx="1292225" cy="1277937"/>
            <a:chOff x="4166" y="1706"/>
            <a:chExt cx="1252" cy="1252"/>
          </a:xfrm>
        </p:grpSpPr>
        <p:sp>
          <p:nvSpPr>
            <p:cNvPr id="29764" name="Oval 68"/>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5" name="Oval 69"/>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6" name="Oval 70"/>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9767" name="Oval 71"/>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29768" name="Text Box 72"/>
          <p:cNvSpPr txBox="1">
            <a:spLocks noChangeArrowheads="1"/>
          </p:cNvSpPr>
          <p:nvPr/>
        </p:nvSpPr>
        <p:spPr bwMode="gray">
          <a:xfrm>
            <a:off x="2870935" y="3402013"/>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800" dirty="0">
                <a:solidFill>
                  <a:srgbClr val="000000"/>
                </a:solidFill>
                <a:latin typeface="微软雅黑" panose="020B0503020204020204" pitchFamily="34" charset="-122"/>
                <a:ea typeface="微软雅黑" panose="020B0503020204020204" pitchFamily="34" charset="-122"/>
              </a:rPr>
              <a:t>用户研究</a:t>
            </a:r>
          </a:p>
        </p:txBody>
      </p:sp>
      <p:sp>
        <p:nvSpPr>
          <p:cNvPr id="29769" name="Text Box 73"/>
          <p:cNvSpPr txBox="1">
            <a:spLocks noChangeArrowheads="1"/>
          </p:cNvSpPr>
          <p:nvPr/>
        </p:nvSpPr>
        <p:spPr bwMode="gray">
          <a:xfrm>
            <a:off x="5341085" y="3402013"/>
            <a:ext cx="16209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800" dirty="0">
                <a:solidFill>
                  <a:srgbClr val="000000"/>
                </a:solidFill>
                <a:latin typeface="微软雅黑" panose="020B0503020204020204" pitchFamily="34" charset="-122"/>
                <a:ea typeface="微软雅黑" panose="020B0503020204020204" pitchFamily="34" charset="-122"/>
              </a:rPr>
              <a:t>交互设计</a:t>
            </a:r>
          </a:p>
        </p:txBody>
      </p:sp>
      <p:sp>
        <p:nvSpPr>
          <p:cNvPr id="29770" name="Text Box 74"/>
          <p:cNvSpPr txBox="1">
            <a:spLocks noChangeArrowheads="1"/>
          </p:cNvSpPr>
          <p:nvPr/>
        </p:nvSpPr>
        <p:spPr bwMode="gray">
          <a:xfrm>
            <a:off x="7824788" y="3402013"/>
            <a:ext cx="16383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800" dirty="0">
                <a:solidFill>
                  <a:srgbClr val="000000"/>
                </a:solidFill>
                <a:latin typeface="微软雅黑" panose="020B0503020204020204" pitchFamily="34" charset="-122"/>
                <a:ea typeface="微软雅黑" panose="020B0503020204020204" pitchFamily="34" charset="-122"/>
              </a:rPr>
              <a:t>界面设计</a:t>
            </a:r>
          </a:p>
        </p:txBody>
      </p:sp>
      <p:sp>
        <p:nvSpPr>
          <p:cNvPr id="37" name="文本框 36"/>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用户界面的三大组成部分</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4294967295"/>
          </p:nvPr>
        </p:nvSpPr>
        <p:spPr>
          <a:xfrm>
            <a:off x="695400" y="1124744"/>
            <a:ext cx="10801200" cy="5256584"/>
          </a:xfrm>
        </p:spPr>
        <p:txBody>
          <a:bodyPr>
            <a:noAutofit/>
          </a:bodyPr>
          <a:lstStyle/>
          <a:p>
            <a:pPr marL="0" indent="0">
              <a:lnSpc>
                <a:spcPts val="3200"/>
              </a:lnSpc>
              <a:spcBef>
                <a:spcPts val="600"/>
              </a:spcBef>
              <a:spcAft>
                <a:spcPts val="600"/>
              </a:spcAft>
              <a:buNone/>
            </a:pPr>
            <a:r>
              <a:rPr lang="en-US" altLang="zh-CN" sz="2200" dirty="0" smtClean="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用户研究包含两个方面：</a:t>
            </a:r>
          </a:p>
          <a:p>
            <a:pPr>
              <a:lnSpc>
                <a:spcPts val="3200"/>
              </a:lnSpc>
              <a:spcBef>
                <a:spcPts val="600"/>
              </a:spcBef>
              <a:spcAft>
                <a:spcPts val="600"/>
              </a:spcAft>
            </a:pPr>
            <a:r>
              <a:rPr lang="zh-CN" altLang="en-US" sz="2300" dirty="0" smtClean="0">
                <a:latin typeface="微软雅黑" panose="020B0503020204020204" pitchFamily="34" charset="-122"/>
                <a:ea typeface="微软雅黑" panose="020B0503020204020204" pitchFamily="34" charset="-122"/>
              </a:rPr>
              <a:t>一</a:t>
            </a:r>
            <a:r>
              <a:rPr lang="zh-CN" altLang="en-US" sz="2300" dirty="0">
                <a:latin typeface="微软雅黑" panose="020B0503020204020204" pitchFamily="34" charset="-122"/>
                <a:ea typeface="微软雅黑" panose="020B0503020204020204" pitchFamily="34" charset="-122"/>
              </a:rPr>
              <a:t>是可用性工程学（</a:t>
            </a:r>
            <a:r>
              <a:rPr lang="en-US" altLang="zh-CN" sz="2300" dirty="0">
                <a:latin typeface="微软雅黑" panose="020B0503020204020204" pitchFamily="34" charset="-122"/>
                <a:ea typeface="微软雅黑" panose="020B0503020204020204" pitchFamily="34" charset="-122"/>
              </a:rPr>
              <a:t>usability Engineering</a:t>
            </a:r>
            <a:r>
              <a:rPr lang="zh-CN" altLang="en-US" sz="2300" dirty="0">
                <a:latin typeface="微软雅黑" panose="020B0503020204020204" pitchFamily="34" charset="-122"/>
                <a:ea typeface="微软雅黑" panose="020B0503020204020204" pitchFamily="34" charset="-122"/>
              </a:rPr>
              <a:t>），研究如何提高产品的可用性，使得系统的设计更容易被人使用、学习和记忆</a:t>
            </a:r>
            <a:r>
              <a:rPr lang="zh-CN" altLang="en-US" sz="2300" dirty="0" smtClean="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p>
            <a:pPr>
              <a:lnSpc>
                <a:spcPts val="3200"/>
              </a:lnSpc>
              <a:spcBef>
                <a:spcPts val="600"/>
              </a:spcBef>
              <a:spcAft>
                <a:spcPts val="600"/>
              </a:spcAft>
            </a:pPr>
            <a:r>
              <a:rPr lang="zh-CN" altLang="en-US" sz="2300" dirty="0" smtClean="0">
                <a:latin typeface="微软雅黑" panose="020B0503020204020204" pitchFamily="34" charset="-122"/>
                <a:ea typeface="微软雅黑" panose="020B0503020204020204" pitchFamily="34" charset="-122"/>
              </a:rPr>
              <a:t>二</a:t>
            </a:r>
            <a:r>
              <a:rPr lang="zh-CN" altLang="en-US" sz="2300" dirty="0">
                <a:latin typeface="微软雅黑" panose="020B0503020204020204" pitchFamily="34" charset="-122"/>
                <a:ea typeface="微软雅黑" panose="020B0503020204020204" pitchFamily="34" charset="-122"/>
              </a:rPr>
              <a:t>是通过可用性工程学的研究，发掘</a:t>
            </a:r>
            <a:r>
              <a:rPr lang="zh-CN" altLang="en-US" sz="2300" dirty="0" smtClean="0">
                <a:latin typeface="微软雅黑" panose="020B0503020204020204" pitchFamily="34" charset="-122"/>
                <a:ea typeface="微软雅黑" panose="020B0503020204020204" pitchFamily="34" charset="-122"/>
              </a:rPr>
              <a:t>用户潜在</a:t>
            </a:r>
            <a:r>
              <a:rPr lang="zh-CN" altLang="en-US" sz="2300" dirty="0">
                <a:latin typeface="微软雅黑" panose="020B0503020204020204" pitchFamily="34" charset="-122"/>
                <a:ea typeface="微软雅黑" panose="020B0503020204020204" pitchFamily="34" charset="-122"/>
              </a:rPr>
              <a:t>需求，为技术创新</a:t>
            </a:r>
            <a:r>
              <a:rPr lang="zh-CN" altLang="en-US" sz="2300" dirty="0" smtClean="0">
                <a:latin typeface="微软雅黑" panose="020B0503020204020204" pitchFamily="34" charset="-122"/>
                <a:ea typeface="微软雅黑" panose="020B0503020204020204" pitchFamily="34" charset="-122"/>
              </a:rPr>
              <a:t>提供思路</a:t>
            </a:r>
            <a:r>
              <a:rPr lang="zh-CN" altLang="en-US" sz="2300" dirty="0">
                <a:latin typeface="微软雅黑" panose="020B0503020204020204" pitchFamily="34" charset="-122"/>
                <a:ea typeface="微软雅黑" panose="020B0503020204020204" pitchFamily="34" charset="-122"/>
              </a:rPr>
              <a:t>和</a:t>
            </a:r>
            <a:r>
              <a:rPr lang="zh-CN" altLang="en-US" sz="2300" dirty="0" smtClean="0">
                <a:latin typeface="微软雅黑" panose="020B0503020204020204" pitchFamily="34" charset="-122"/>
                <a:ea typeface="微软雅黑" panose="020B0503020204020204" pitchFamily="34" charset="-122"/>
              </a:rPr>
              <a:t>方法。</a:t>
            </a:r>
            <a:endParaRPr lang="en-US" altLang="zh-CN" sz="2300" dirty="0" smtClean="0">
              <a:latin typeface="微软雅黑" panose="020B0503020204020204" pitchFamily="34" charset="-122"/>
              <a:ea typeface="微软雅黑" panose="020B0503020204020204" pitchFamily="34" charset="-122"/>
            </a:endParaRPr>
          </a:p>
          <a:p>
            <a:pPr>
              <a:lnSpc>
                <a:spcPts val="3200"/>
              </a:lnSpc>
              <a:spcBef>
                <a:spcPts val="600"/>
              </a:spcBef>
              <a:spcAft>
                <a:spcPts val="600"/>
              </a:spcAft>
            </a:pPr>
            <a:r>
              <a:rPr lang="zh-CN" altLang="en-US" sz="2300" dirty="0" smtClean="0">
                <a:latin typeface="微软雅黑" panose="020B0503020204020204" pitchFamily="34" charset="-122"/>
                <a:ea typeface="微软雅黑" panose="020B0503020204020204" pitchFamily="34" charset="-122"/>
              </a:rPr>
              <a:t>用户</a:t>
            </a:r>
            <a:r>
              <a:rPr lang="zh-CN" altLang="en-US" sz="2300" dirty="0">
                <a:latin typeface="微软雅黑" panose="020B0503020204020204" pitchFamily="34" charset="-122"/>
                <a:ea typeface="微软雅黑" panose="020B0503020204020204" pitchFamily="34" charset="-122"/>
              </a:rPr>
              <a:t>研究是一个跨学科的专业，涉及可用性工程学、人类功效学、心理学、市场研究学、教育学、设计学等等学科。用户研究技术是站在人文学科的角度来研究产品，</a:t>
            </a:r>
            <a:r>
              <a:rPr lang="zh-CN" altLang="en-US" sz="2300" dirty="0">
                <a:solidFill>
                  <a:srgbClr val="FF0000"/>
                </a:solidFill>
                <a:latin typeface="微软雅黑" panose="020B0503020204020204" pitchFamily="34" charset="-122"/>
                <a:ea typeface="微软雅黑" panose="020B0503020204020204" pitchFamily="34" charset="-122"/>
              </a:rPr>
              <a:t>站在用户的角度介入到产品的开发和设计中</a:t>
            </a:r>
            <a:r>
              <a:rPr lang="zh-CN" altLang="en-US" sz="2300" dirty="0" smtClean="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p>
            <a:pPr>
              <a:lnSpc>
                <a:spcPts val="3200"/>
              </a:lnSpc>
              <a:spcBef>
                <a:spcPts val="600"/>
              </a:spcBef>
              <a:spcAft>
                <a:spcPts val="600"/>
              </a:spcAft>
            </a:pPr>
            <a:r>
              <a:rPr lang="zh-CN" altLang="en-US" sz="2300" dirty="0" smtClean="0">
                <a:latin typeface="微软雅黑" panose="020B0503020204020204" pitchFamily="34" charset="-122"/>
                <a:ea typeface="微软雅黑" panose="020B0503020204020204" pitchFamily="34" charset="-122"/>
              </a:rPr>
              <a:t>用户</a:t>
            </a:r>
            <a:r>
              <a:rPr lang="zh-CN" altLang="en-US" sz="2300" dirty="0">
                <a:latin typeface="微软雅黑" panose="020B0503020204020204" pitchFamily="34" charset="-122"/>
                <a:ea typeface="微软雅黑" panose="020B0503020204020204" pitchFamily="34" charset="-122"/>
              </a:rPr>
              <a:t>研究通过对于用户的工作环境、产品的使用习惯等研究，使得在产品开发的前期能够把用户对于产品功能的期望、对设计和外观方面的要求融入到产品的开发过程中去，从而帮助企业完善产品设计或者探索一个新产品概念</a:t>
            </a:r>
            <a:r>
              <a:rPr lang="zh-CN" altLang="en-US" sz="2300" dirty="0" smtClean="0">
                <a:latin typeface="微软雅黑" panose="020B0503020204020204" pitchFamily="34" charset="-122"/>
                <a:ea typeface="微软雅黑" panose="020B0503020204020204" pitchFamily="34" charset="-122"/>
              </a:rPr>
              <a:t>。</a:t>
            </a:r>
            <a:r>
              <a:rPr lang="zh-CN" altLang="en-US" sz="2300" dirty="0" smtClean="0">
                <a:solidFill>
                  <a:srgbClr val="FF0000"/>
                </a:solidFill>
                <a:latin typeface="微软雅黑" panose="020B0503020204020204" pitchFamily="34" charset="-122"/>
                <a:ea typeface="微软雅黑" panose="020B0503020204020204" pitchFamily="34" charset="-122"/>
              </a:rPr>
              <a:t>它是</a:t>
            </a:r>
            <a:r>
              <a:rPr lang="zh-CN" altLang="en-US" sz="2300" dirty="0">
                <a:solidFill>
                  <a:srgbClr val="FF0000"/>
                </a:solidFill>
                <a:latin typeface="微软雅黑" panose="020B0503020204020204" pitchFamily="34" charset="-122"/>
                <a:ea typeface="微软雅黑" panose="020B0503020204020204" pitchFamily="34" charset="-122"/>
              </a:rPr>
              <a:t>得到用户需求和反馈的途径，也是检验界面与交互设计是否合理的重要标准。</a:t>
            </a:r>
          </a:p>
        </p:txBody>
      </p:sp>
      <p:sp>
        <p:nvSpPr>
          <p:cNvPr id="4" name="文本框 3"/>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用户研究</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3" end="3"/>
                                            </p:txEl>
                                          </p:spTgt>
                                        </p:tgtEl>
                                        <p:attrNameLst>
                                          <p:attrName>style.visibility</p:attrName>
                                        </p:attrNameLst>
                                      </p:cBhvr>
                                      <p:to>
                                        <p:strVal val="visible"/>
                                      </p:to>
                                    </p:set>
                                    <p:animEffect transition="in" filter="fade">
                                      <p:cBhvr>
                                        <p:cTn id="7" dur="1000"/>
                                        <p:tgtEl>
                                          <p:spTgt spid="10243">
                                            <p:txEl>
                                              <p:pRg st="3" end="3"/>
                                            </p:txEl>
                                          </p:spTgt>
                                        </p:tgtEl>
                                      </p:cBhvr>
                                    </p:animEffect>
                                    <p:anim calcmode="lin" valueType="num">
                                      <p:cBhvr>
                                        <p:cTn id="8"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4" end="4"/>
                                            </p:txEl>
                                          </p:spTgt>
                                        </p:tgtEl>
                                        <p:attrNameLst>
                                          <p:attrName>style.visibility</p:attrName>
                                        </p:attrNameLst>
                                      </p:cBhvr>
                                      <p:to>
                                        <p:strVal val="visible"/>
                                      </p:to>
                                    </p:set>
                                    <p:animEffect transition="in" filter="fade">
                                      <p:cBhvr>
                                        <p:cTn id="12" dur="1000"/>
                                        <p:tgtEl>
                                          <p:spTgt spid="10243">
                                            <p:txEl>
                                              <p:pRg st="4" end="4"/>
                                            </p:txEl>
                                          </p:spTgt>
                                        </p:tgtEl>
                                      </p:cBhvr>
                                    </p:animEffect>
                                    <p:anim calcmode="lin" valueType="num">
                                      <p:cBhvr>
                                        <p:cTn id="13"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4294967295"/>
          </p:nvPr>
        </p:nvSpPr>
        <p:spPr>
          <a:xfrm>
            <a:off x="654759" y="1292675"/>
            <a:ext cx="10515600" cy="4351338"/>
          </a:xfrm>
        </p:spPr>
        <p:txBody>
          <a:bodyPr>
            <a:normAutofit/>
          </a:bodyPr>
          <a:lstStyle/>
          <a:p>
            <a:pPr>
              <a:lnSpc>
                <a:spcPct val="120000"/>
              </a:lnSpc>
              <a:spcBef>
                <a:spcPts val="600"/>
              </a:spcBef>
              <a:spcAft>
                <a:spcPts val="600"/>
              </a:spcAft>
            </a:pPr>
            <a:r>
              <a:rPr lang="zh-CN" altLang="en-US" sz="2400" dirty="0" smtClean="0">
                <a:solidFill>
                  <a:srgbClr val="FF0000"/>
                </a:solidFill>
                <a:latin typeface="微软雅黑" panose="020B0503020204020204" pitchFamily="34" charset="-122"/>
                <a:ea typeface="微软雅黑" panose="020B0503020204020204" pitchFamily="34" charset="-122"/>
              </a:rPr>
              <a:t>指</a:t>
            </a:r>
            <a:r>
              <a:rPr lang="zh-CN" altLang="en-US" sz="2400" dirty="0">
                <a:solidFill>
                  <a:srgbClr val="FF0000"/>
                </a:solidFill>
                <a:latin typeface="微软雅黑" panose="020B0503020204020204" pitchFamily="34" charset="-122"/>
                <a:ea typeface="微软雅黑" panose="020B0503020204020204" pitchFamily="34" charset="-122"/>
              </a:rPr>
              <a:t>人与机之间的交互</a:t>
            </a:r>
            <a:r>
              <a:rPr lang="zh-CN" altLang="en-US" sz="2400" dirty="0" smtClean="0">
                <a:solidFill>
                  <a:srgbClr val="FF0000"/>
                </a:solidFill>
                <a:latin typeface="微软雅黑" panose="020B0503020204020204" pitchFamily="34" charset="-122"/>
                <a:ea typeface="微软雅黑" panose="020B0503020204020204" pitchFamily="34" charset="-122"/>
              </a:rPr>
              <a:t>工程。</a:t>
            </a:r>
            <a:r>
              <a:rPr lang="zh-CN" altLang="en-US" sz="2400" dirty="0" smtClean="0">
                <a:latin typeface="微软雅黑" panose="020B0503020204020204" pitchFamily="34" charset="-122"/>
                <a:ea typeface="微软雅黑" panose="020B0503020204020204" pitchFamily="34" charset="-122"/>
              </a:rPr>
              <a:t>在</a:t>
            </a:r>
            <a:r>
              <a:rPr lang="zh-CN" altLang="en-US" sz="2400" dirty="0">
                <a:latin typeface="微软雅黑" panose="020B0503020204020204" pitchFamily="34" charset="-122"/>
                <a:ea typeface="微软雅黑" panose="020B0503020204020204" pitchFamily="34" charset="-122"/>
              </a:rPr>
              <a:t>过去交互设计也由程序员来做，其实程序员擅长编码，而不善于与最终用户交互。所以，很多的软件虽然功能比较齐全，但是交互方面设计很粗糙，繁琐难用，学习困难</a:t>
            </a:r>
            <a:r>
              <a:rPr lang="zh-CN" altLang="en-US" sz="2400" dirty="0" smtClean="0">
                <a:latin typeface="微软雅黑" panose="020B0503020204020204" pitchFamily="34" charset="-122"/>
                <a:ea typeface="微软雅黑" panose="020B0503020204020204" pitchFamily="34" charset="-122"/>
              </a:rPr>
              <a:t>。许多</a:t>
            </a:r>
            <a:r>
              <a:rPr lang="zh-CN" altLang="en-US" sz="2400" dirty="0">
                <a:latin typeface="微软雅黑" panose="020B0503020204020204" pitchFamily="34" charset="-122"/>
                <a:ea typeface="微软雅黑" panose="020B0503020204020204" pitchFamily="34" charset="-122"/>
              </a:rPr>
              <a:t>人因为不能操作电脑软件而下岗失业，这样的交互使电脑成为让人恐惧的科技怪兽</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20000"/>
              </a:lnSpc>
              <a:spcBef>
                <a:spcPts val="600"/>
              </a:spcBef>
              <a:spcAft>
                <a:spcPts val="600"/>
              </a:spcAft>
            </a:pPr>
            <a:r>
              <a:rPr lang="zh-CN" altLang="en-US" sz="2400" dirty="0" smtClean="0">
                <a:latin typeface="微软雅黑" panose="020B0503020204020204" pitchFamily="34" charset="-122"/>
                <a:ea typeface="微软雅黑" panose="020B0503020204020204" pitchFamily="34" charset="-122"/>
              </a:rPr>
              <a:t>把</a:t>
            </a:r>
            <a:r>
              <a:rPr lang="zh-CN" altLang="en-US" sz="2400" dirty="0">
                <a:latin typeface="微软雅黑" panose="020B0503020204020204" pitchFamily="34" charset="-122"/>
                <a:ea typeface="微软雅黑" panose="020B0503020204020204" pitchFamily="34" charset="-122"/>
              </a:rPr>
              <a:t>交互设计从程序员的工作中分离出来单独成为一个学科，也就是人机交互设计</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目的</a:t>
            </a:r>
            <a:r>
              <a:rPr lang="zh-CN" altLang="en-US" sz="2400" dirty="0">
                <a:solidFill>
                  <a:srgbClr val="FF0000"/>
                </a:solidFill>
                <a:latin typeface="微软雅黑" panose="020B0503020204020204" pitchFamily="34" charset="-122"/>
                <a:ea typeface="微软雅黑" panose="020B0503020204020204" pitchFamily="34" charset="-122"/>
              </a:rPr>
              <a:t>在于加强软件的易用、易学、易理解，使计算机真正成为方便地为人类服务的工具。 </a:t>
            </a:r>
          </a:p>
        </p:txBody>
      </p:sp>
      <p:grpSp>
        <p:nvGrpSpPr>
          <p:cNvPr id="11270" name="Group 6"/>
          <p:cNvGrpSpPr>
            <a:grpSpLocks/>
          </p:cNvGrpSpPr>
          <p:nvPr/>
        </p:nvGrpSpPr>
        <p:grpSpPr bwMode="auto">
          <a:xfrm>
            <a:off x="8975658" y="4221088"/>
            <a:ext cx="2448991" cy="2448571"/>
            <a:chOff x="1655" y="1647"/>
            <a:chExt cx="2490" cy="2327"/>
          </a:xfrm>
        </p:grpSpPr>
        <p:sp>
          <p:nvSpPr>
            <p:cNvPr id="11271" name="Freeform 7"/>
            <p:cNvSpPr>
              <a:spLocks/>
            </p:cNvSpPr>
            <p:nvPr/>
          </p:nvSpPr>
          <p:spPr bwMode="gray">
            <a:xfrm>
              <a:off x="1660" y="2336"/>
              <a:ext cx="912" cy="1231"/>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hlink"/>
                </a:gs>
                <a:gs pos="100000">
                  <a:schemeClr va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sp>
          <p:nvSpPr>
            <p:cNvPr id="11272" name="Freeform 8"/>
            <p:cNvSpPr>
              <a:spLocks/>
            </p:cNvSpPr>
            <p:nvPr/>
          </p:nvSpPr>
          <p:spPr bwMode="gray">
            <a:xfrm rot="7200000">
              <a:off x="2726" y="1655"/>
              <a:ext cx="860" cy="130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accent1"/>
                </a:gs>
                <a:gs pos="100000">
                  <a:schemeClr val="accent1">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grpSp>
          <p:nvGrpSpPr>
            <p:cNvPr id="11273" name="Group 9"/>
            <p:cNvGrpSpPr>
              <a:grpSpLocks/>
            </p:cNvGrpSpPr>
            <p:nvPr/>
          </p:nvGrpSpPr>
          <p:grpSpPr bwMode="auto">
            <a:xfrm>
              <a:off x="1712" y="1647"/>
              <a:ext cx="1480" cy="1302"/>
              <a:chOff x="1712" y="1389"/>
              <a:chExt cx="1480" cy="1302"/>
            </a:xfrm>
          </p:grpSpPr>
          <p:sp>
            <p:nvSpPr>
              <p:cNvPr id="11274" name="AutoShape 10"/>
              <p:cNvSpPr>
                <a:spLocks noChangeArrowheads="1"/>
              </p:cNvSpPr>
              <p:nvPr/>
            </p:nvSpPr>
            <p:spPr bwMode="gray">
              <a:xfrm rot="12600000">
                <a:off x="1712" y="2311"/>
                <a:ext cx="908" cy="380"/>
              </a:xfrm>
              <a:prstGeom prst="triangle">
                <a:avLst>
                  <a:gd name="adj" fmla="val 50000"/>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1275" name="Freeform 11"/>
              <p:cNvSpPr>
                <a:spLocks/>
              </p:cNvSpPr>
              <p:nvPr/>
            </p:nvSpPr>
            <p:spPr bwMode="gray">
              <a:xfrm rot="7200000">
                <a:off x="1961" y="1810"/>
                <a:ext cx="948" cy="508"/>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sp>
            <p:nvSpPr>
              <p:cNvPr id="11276" name="Freeform 12"/>
              <p:cNvSpPr>
                <a:spLocks/>
              </p:cNvSpPr>
              <p:nvPr/>
            </p:nvSpPr>
            <p:spPr bwMode="gray">
              <a:xfrm rot="7200000">
                <a:off x="2637" y="1226"/>
                <a:ext cx="392"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accent1"/>
              </a:soli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grpSp>
        <p:sp>
          <p:nvSpPr>
            <p:cNvPr id="11277" name="Freeform 13"/>
            <p:cNvSpPr>
              <a:spLocks/>
            </p:cNvSpPr>
            <p:nvPr/>
          </p:nvSpPr>
          <p:spPr bwMode="gray">
            <a:xfrm rot="14400000">
              <a:off x="2798" y="2823"/>
              <a:ext cx="860" cy="130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Lst>
              <a:ahLst/>
              <a:cxnLst>
                <a:cxn ang="0">
                  <a:pos x="T0" y="T1"/>
                </a:cxn>
                <a:cxn ang="0">
                  <a:pos x="T2" y="T3"/>
                </a:cxn>
                <a:cxn ang="0">
                  <a:pos x="T4" y="T5"/>
                </a:cxn>
                <a:cxn ang="0">
                  <a:pos x="T6" y="T7"/>
                </a:cxn>
                <a:cxn ang="0">
                  <a:pos x="T8" y="T9"/>
                </a:cxn>
                <a:cxn ang="0">
                  <a:pos x="T10" y="T11"/>
                </a:cxn>
                <a:cxn ang="0">
                  <a:pos x="T12" y="T1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chemeClr val="folHlink"/>
                </a:gs>
                <a:gs pos="100000">
                  <a:schemeClr val="folHlink">
                    <a:gamma/>
                    <a:shade val="46275"/>
                    <a:invGamma/>
                  </a:schemeClr>
                </a:gs>
              </a:gsLst>
              <a:lin ang="5400000" scaled="1"/>
            </a:gra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grpSp>
          <p:nvGrpSpPr>
            <p:cNvPr id="11278" name="Group 14"/>
            <p:cNvGrpSpPr>
              <a:grpSpLocks/>
            </p:cNvGrpSpPr>
            <p:nvPr/>
          </p:nvGrpSpPr>
          <p:grpSpPr bwMode="auto">
            <a:xfrm>
              <a:off x="2849" y="2249"/>
              <a:ext cx="1296" cy="1381"/>
              <a:chOff x="2854" y="1996"/>
              <a:chExt cx="1296" cy="1381"/>
            </a:xfrm>
          </p:grpSpPr>
          <p:sp>
            <p:nvSpPr>
              <p:cNvPr id="11279" name="AutoShape 15"/>
              <p:cNvSpPr>
                <a:spLocks noChangeArrowheads="1"/>
              </p:cNvSpPr>
              <p:nvPr/>
            </p:nvSpPr>
            <p:spPr bwMode="gray">
              <a:xfrm rot="19800000">
                <a:off x="2854" y="1996"/>
                <a:ext cx="906" cy="380"/>
              </a:xfrm>
              <a:prstGeom prst="triangle">
                <a:avLst>
                  <a:gd name="adj" fmla="val 50000"/>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1280" name="Freeform 16"/>
              <p:cNvSpPr>
                <a:spLocks/>
              </p:cNvSpPr>
              <p:nvPr/>
            </p:nvSpPr>
            <p:spPr bwMode="gray">
              <a:xfrm rot="14400000">
                <a:off x="3102" y="2371"/>
                <a:ext cx="948" cy="507"/>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chemeClr val="folHlink"/>
              </a:soli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sp>
            <p:nvSpPr>
              <p:cNvPr id="11281" name="Freeform 17"/>
              <p:cNvSpPr>
                <a:spLocks/>
              </p:cNvSpPr>
              <p:nvPr/>
            </p:nvSpPr>
            <p:spPr bwMode="gray">
              <a:xfrm rot="14400000">
                <a:off x="3618" y="2845"/>
                <a:ext cx="346"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folHlink"/>
              </a:solidFill>
              <a:ln>
                <a:noFill/>
              </a:ln>
              <a:extLst>
                <a:ext uri="{91240B29-F687-4F45-9708-019B960494DF}">
                  <a14:hiddenLine xmlns:a14="http://schemas.microsoft.com/office/drawing/2010/main" w="0">
                    <a:solidFill>
                      <a:srgbClr val="3399FF"/>
                    </a:solidFill>
                    <a:prstDash val="solid"/>
                    <a:round/>
                    <a:headEnd/>
                    <a:tailEnd/>
                  </a14:hiddenLine>
                </a:ext>
              </a:extLst>
            </p:spPr>
            <p:txBody>
              <a:bodyPr/>
              <a:lstStyle/>
              <a:p>
                <a:endParaRPr lang="zh-CN" altLang="en-US"/>
              </a:p>
            </p:txBody>
          </p:sp>
        </p:grpSp>
        <p:grpSp>
          <p:nvGrpSpPr>
            <p:cNvPr id="11282" name="Group 18"/>
            <p:cNvGrpSpPr>
              <a:grpSpLocks/>
            </p:cNvGrpSpPr>
            <p:nvPr/>
          </p:nvGrpSpPr>
          <p:grpSpPr bwMode="auto">
            <a:xfrm>
              <a:off x="1655" y="3095"/>
              <a:ext cx="1571" cy="879"/>
              <a:chOff x="1655" y="2837"/>
              <a:chExt cx="1571" cy="879"/>
            </a:xfrm>
          </p:grpSpPr>
          <p:sp>
            <p:nvSpPr>
              <p:cNvPr id="11283" name="Freeform 19"/>
              <p:cNvSpPr>
                <a:spLocks/>
              </p:cNvSpPr>
              <p:nvPr/>
            </p:nvSpPr>
            <p:spPr bwMode="gray">
              <a:xfrm>
                <a:off x="1655" y="2837"/>
                <a:ext cx="366" cy="692"/>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sp>
            <p:nvSpPr>
              <p:cNvPr id="11284" name="AutoShape 20"/>
              <p:cNvSpPr>
                <a:spLocks noChangeArrowheads="1"/>
              </p:cNvSpPr>
              <p:nvPr/>
            </p:nvSpPr>
            <p:spPr bwMode="gray">
              <a:xfrm rot="5400000">
                <a:off x="2589" y="3078"/>
                <a:ext cx="872" cy="403"/>
              </a:xfrm>
              <a:prstGeom prst="triangle">
                <a:avLst>
                  <a:gd name="adj" fmla="val 50000"/>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1285" name="Freeform 21"/>
              <p:cNvSpPr>
                <a:spLocks/>
              </p:cNvSpPr>
              <p:nvPr/>
            </p:nvSpPr>
            <p:spPr bwMode="gray">
              <a:xfrm>
                <a:off x="1985" y="3040"/>
                <a:ext cx="1005" cy="489"/>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0" h="378">
                    <a:moveTo>
                      <a:pt x="750" y="0"/>
                    </a:moveTo>
                    <a:lnTo>
                      <a:pt x="0" y="0"/>
                    </a:lnTo>
                    <a:lnTo>
                      <a:pt x="2" y="194"/>
                    </a:lnTo>
                    <a:lnTo>
                      <a:pt x="28" y="378"/>
                    </a:lnTo>
                    <a:lnTo>
                      <a:pt x="750" y="378"/>
                    </a:lnTo>
                    <a:lnTo>
                      <a:pt x="750" y="0"/>
                    </a:lnTo>
                    <a:lnTo>
                      <a:pt x="750" y="0"/>
                    </a:lnTo>
                    <a:close/>
                  </a:path>
                </a:pathLst>
              </a:custGeom>
              <a:solidFill>
                <a:schemeClr val="hlink"/>
              </a:solidFill>
              <a:ln>
                <a:noFill/>
              </a:ln>
              <a:extLst>
                <a:ext uri="{91240B29-F687-4F45-9708-019B960494DF}">
                  <a14:hiddenLine xmlns:a14="http://schemas.microsoft.com/office/drawing/2010/main" w="0">
                    <a:solidFill>
                      <a:srgbClr val="ABABAB"/>
                    </a:solidFill>
                    <a:prstDash val="solid"/>
                    <a:round/>
                    <a:headEnd/>
                    <a:tailEnd/>
                  </a14:hiddenLine>
                </a:ext>
              </a:extLst>
            </p:spPr>
            <p:txBody>
              <a:bodyPr/>
              <a:lstStyle/>
              <a:p>
                <a:endParaRPr lang="zh-CN" altLang="en-US"/>
              </a:p>
            </p:txBody>
          </p:sp>
        </p:grpSp>
      </p:grpSp>
      <p:sp>
        <p:nvSpPr>
          <p:cNvPr id="20" name="文本框 19"/>
          <p:cNvSpPr txBox="1"/>
          <p:nvPr/>
        </p:nvSpPr>
        <p:spPr>
          <a:xfrm>
            <a:off x="1763734" y="127132"/>
            <a:ext cx="7212586" cy="584775"/>
          </a:xfrm>
          <a:prstGeom prst="rect">
            <a:avLst/>
          </a:prstGeom>
          <a:noFill/>
        </p:spPr>
        <p:txBody>
          <a:bodyPr wrap="square" rtlCol="0">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cs typeface="Calibri" panose="020F0502020204030204" pitchFamily="34" charset="0"/>
              </a:rPr>
              <a:t>交互设计</a:t>
            </a:r>
            <a:endParaRPr lang="zh-CN" altLang="en-US" sz="32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4197BE28-9A5D-40F0-8A1D-BC11DC1C6011}" vid="{551EF0CD-9501-4801-8872-00C433600C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4245</TotalTime>
  <Words>2426</Words>
  <Application>Microsoft Office PowerPoint</Application>
  <PresentationFormat>宽屏</PresentationFormat>
  <Paragraphs>213</Paragraphs>
  <Slides>44</Slides>
  <Notes>29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44</vt:i4>
      </vt:variant>
    </vt:vector>
  </HeadingPairs>
  <TitlesOfParts>
    <vt:vector size="60" baseType="lpstr">
      <vt:lpstr>Gulim</vt:lpstr>
      <vt:lpstr>HY견고딕</vt:lpstr>
      <vt:lpstr>HY헤드라인M</vt:lpstr>
      <vt:lpstr>等线</vt:lpstr>
      <vt:lpstr>等线 Light</vt:lpstr>
      <vt:lpstr>华文细黑</vt:lpstr>
      <vt:lpstr>宋体</vt:lpstr>
      <vt:lpstr>宋体</vt:lpstr>
      <vt:lpstr>微软雅黑</vt:lpstr>
      <vt:lpstr>Arial</vt:lpstr>
      <vt:lpstr>Arial Black</vt:lpstr>
      <vt:lpstr>Arial Narrow</vt:lpstr>
      <vt:lpstr>Calibri</vt:lpstr>
      <vt:lpstr>Calibri Light</vt:lpstr>
      <vt:lpstr>Times New Roman</vt:lpstr>
      <vt:lpstr>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MengYi</cp:lastModifiedBy>
  <cp:revision>186</cp:revision>
  <dcterms:created xsi:type="dcterms:W3CDTF">2008-09-13T15:06:20Z</dcterms:created>
  <dcterms:modified xsi:type="dcterms:W3CDTF">2017-08-16T13:29:52Z</dcterms:modified>
</cp:coreProperties>
</file>